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5"/>
  </p:notesMasterIdLst>
  <p:sldIdLst>
    <p:sldId id="347" r:id="rId2"/>
    <p:sldId id="379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0000"/>
    <a:srgbClr val="FFC000"/>
    <a:srgbClr val="00B0F0"/>
    <a:srgbClr val="0091EA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110" d="100"/>
          <a:sy n="110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5334000" y="2690750"/>
            <a:ext cx="35814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500" dirty="0" smtClean="0">
                <a:solidFill>
                  <a:schemeClr val="bg2"/>
                </a:solidFill>
              </a:rPr>
              <a:t>Kamo nakon osnovne škole</a:t>
            </a:r>
            <a:endParaRPr lang="ru-RU" sz="4500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5798820" y="3855561"/>
            <a:ext cx="265938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hr-HR" sz="2400" dirty="0" smtClean="0">
                <a:solidFill>
                  <a:schemeClr val="bg2"/>
                </a:solidFill>
              </a:rPr>
              <a:t>OŠ DUBOVAC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Kako se upisati u srednju školu?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</a:t>
            </a:r>
            <a:r>
              <a:rPr lang="hr-HR" dirty="0"/>
              <a:t>I. razred srednje škole upisuju se kandidati koji su završili osnovno obrazovanje, a u skladu s planiranim brojem upisnih mjesta. </a:t>
            </a:r>
          </a:p>
          <a:p>
            <a:r>
              <a:rPr lang="hr-HR" dirty="0" smtClean="0"/>
              <a:t>Kandidati </a:t>
            </a:r>
            <a:r>
              <a:rPr lang="hr-HR" dirty="0"/>
              <a:t>se za upis u obrazovne programe prijavljuju i upisuju putem mrežne stranice Nacionalnoga informacijskog sustava prijava i upisa u srednje škole (https://www.upisi.hr/upisi/). </a:t>
            </a:r>
          </a:p>
          <a:p>
            <a:r>
              <a:rPr lang="hr-HR" dirty="0" smtClean="0"/>
              <a:t>U </a:t>
            </a:r>
            <a:r>
              <a:rPr lang="hr-HR" dirty="0"/>
              <a:t>svakome upisnom roku kandidat se može prijaviti za upis u najviše šest </a:t>
            </a:r>
            <a:r>
              <a:rPr lang="hr-HR" dirty="0" smtClean="0"/>
              <a:t>škola.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2260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su to elementi vrednovanja?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 </a:t>
            </a:r>
            <a:r>
              <a:rPr lang="hr-HR" dirty="0"/>
              <a:t>upis u I. razred redovitoga srednjeg obrazovanja u srednjim školama prijavljenim kandidatima vrednuju se i boduju </a:t>
            </a:r>
            <a:r>
              <a:rPr lang="hr-HR" b="1" dirty="0">
                <a:solidFill>
                  <a:srgbClr val="FF0000"/>
                </a:solidFill>
              </a:rPr>
              <a:t>zajednički</a:t>
            </a:r>
            <a:r>
              <a:rPr lang="hr-HR" dirty="0"/>
              <a:t>, </a:t>
            </a:r>
            <a:r>
              <a:rPr lang="hr-HR" b="1" dirty="0">
                <a:solidFill>
                  <a:srgbClr val="9933FF"/>
                </a:solidFill>
              </a:rPr>
              <a:t>poseban</a:t>
            </a:r>
            <a:r>
              <a:rPr lang="hr-HR" dirty="0"/>
              <a:t> i </a:t>
            </a:r>
            <a:r>
              <a:rPr lang="hr-HR" b="1" dirty="0">
                <a:solidFill>
                  <a:srgbClr val="00B050"/>
                </a:solidFill>
              </a:rPr>
              <a:t>dodatni</a:t>
            </a:r>
            <a:r>
              <a:rPr lang="hr-HR" dirty="0"/>
              <a:t> </a:t>
            </a:r>
            <a:r>
              <a:rPr lang="hr-HR" dirty="0" smtClean="0"/>
              <a:t>element.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603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ZAJEDNIČKI ELEMENT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hr-HR" altLang="sr-Latn-RS" sz="2400" b="1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upis u gimnazijske programe i strukovne programe </a:t>
            </a:r>
            <a:r>
              <a:rPr lang="hr-HR" altLang="sr-Latn-RS" sz="2400" b="1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trajanju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najmanje 4 godine: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en-US" altLang="sr-Latn-RS" sz="2400" b="1" kern="0" dirty="0" err="1" smtClean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prosjeci</a:t>
            </a:r>
            <a:r>
              <a:rPr lang="en-US" altLang="sr-Latn-RS" sz="2400" b="1" kern="0" dirty="0" smtClean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svih</a:t>
            </a:r>
            <a:r>
              <a:rPr lang="en-US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zaklju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</a:t>
            </a:r>
            <a:r>
              <a:rPr lang="en-US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ocjena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nastavnih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predmeta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4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altLang="sr-Latn-RS" sz="2400" kern="0" dirty="0" err="1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dvije</a:t>
            </a:r>
            <a:r>
              <a:rPr lang="en-US" altLang="sr-Latn-RS" sz="24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decimale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posljednja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etiri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razreda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osnovnoga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Zaključne ocjene u posljednja dva razreda iz nastavnih predmeta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Hrvatski jezik, Matematika i prvi strani jezik;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endParaRPr lang="hr-HR" altLang="sr-Latn-RS" sz="2400" b="1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 triju nastavnih predmeta važnih za nastavak obrazovanja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pojedinim vrstama obrazovnih programa(od kojih su dva propisana </a:t>
            </a:r>
            <a:r>
              <a:rPr lang="hr-HR" altLang="sr-Latn-RS" sz="2400" i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Popisom predmeta posebno važnih za upis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jedan samostalno određuje srednja škola).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takav je način moguće steći najviše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 bodova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128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ZAJEDNIČKI ELEMENT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upis u strukovne programe i programe obrazovanja za vezane obrte (općeobrazovni dio + naukovanje) u trajanju od najmanje 3 godine: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b="1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</a:t>
            </a:r>
            <a:r>
              <a:rPr lang="en-US" altLang="sr-Latn-RS" sz="2400" b="1" kern="0" dirty="0" err="1" smtClean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rosjeci</a:t>
            </a:r>
            <a:r>
              <a:rPr lang="en-US" altLang="sr-Latn-RS" sz="2400" b="1" kern="0" dirty="0" smtClean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svih</a:t>
            </a:r>
            <a:r>
              <a:rPr lang="en-US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zaklju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</a:t>
            </a:r>
            <a:r>
              <a:rPr lang="en-US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ocjena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nastavnih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predmeta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dvije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decimale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posljednja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etiri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razreda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osnovnoga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Zaključne ocjene u posljednja dva razreda iz nastavnih predmeta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Hrvatski jezik, Matematika i prvi strani jezik;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takav je način moguće steći najviše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bodova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8480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ZAJEDNIČKI ELEMENT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r-HR" altLang="sr-Latn-RS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upis u strukovne programe u trajanju manjem od 3 godine:</a:t>
            </a:r>
          </a:p>
          <a:p>
            <a:pPr>
              <a:buFont typeface="Wingdings" pitchFamily="2" charset="2"/>
              <a:buChar char="ü"/>
              <a:defRPr/>
            </a:pPr>
            <a:endParaRPr lang="hr-HR" altLang="sr-Latn-RS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altLang="sr-Latn-RS" b="1" dirty="0" err="1">
                <a:solidFill>
                  <a:schemeClr val="bg2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prosjeci</a:t>
            </a:r>
            <a:r>
              <a:rPr lang="en-US" altLang="sr-Latn-RS" b="1" dirty="0">
                <a:solidFill>
                  <a:schemeClr val="bg2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US" altLang="sr-Latn-RS" b="1" dirty="0" err="1">
                <a:solidFill>
                  <a:schemeClr val="bg2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svih</a:t>
            </a:r>
            <a:r>
              <a:rPr lang="en-US" altLang="sr-Latn-RS" b="1" dirty="0">
                <a:solidFill>
                  <a:schemeClr val="bg2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en-US" altLang="sr-Latn-RS" b="1" dirty="0" err="1">
                <a:solidFill>
                  <a:schemeClr val="bg2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zaklju</a:t>
            </a:r>
            <a:r>
              <a:rPr lang="hr-HR" altLang="sr-Latn-RS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</a:t>
            </a:r>
            <a:r>
              <a:rPr lang="en-US" altLang="sr-Latn-RS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ocjena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nastavnih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predmeta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dvije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decimale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posljednja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etiri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razreda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osnovnoga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altLang="sr-Latn-R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hr-HR" altLang="sr-Latn-R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takav je način moguće steći najviše </a:t>
            </a:r>
            <a:r>
              <a:rPr lang="hr-HR" altLang="sr-Latn-RS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bodova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221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DODATNI ELEMENT VREDNOVANJA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Dodatni element odnosi se na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sposobnost i darovitost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4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učenika.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Tx/>
              <a:buChar char="•"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Sposobnosti darovitosti učenika vrednuju se i dokazuju: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osnovi provjere (ispitivanja) posebnih vještina i sposobnosti,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osnovi postignutih rezultata na natjecanjima u znanju,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osnovi postignutih rezultata na natjecanjima školskih sportskih društava.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endParaRPr lang="hr-HR" altLang="sr-Latn-RS" sz="2400" kern="0" dirty="0">
              <a:solidFill>
                <a:srgbClr val="000066"/>
              </a:solidFill>
              <a:latin typeface="Cambria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674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UPIS UČENIKA U PROGRAME LIKOVNE UMJETNOSTI I DIZAJNA: </a:t>
            </a:r>
            <a:b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upis se provjerava darovitost kandidata za likovno izražavanje crtanjem olovkom ili ugljenom te slikanjem (tempera, gvaš ili akvarel). Navedenom provjerom moguće je ostvariti najviše 120 bodova, a minimalni bodovni prag na navedenoj provjeri je 70 bodova.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konačna ljestvica poretka kandidata utvrđuje se zbrajanjem bodova dobivenih provjerom darovitosti za likovno izražavanje i zajedničkog, dodatnog i posebnog elementa vrednovanja.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1305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UPIS UČENIKA U PROGRAME GLAZBENE UMJETNOSTI: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Učenicima koji su uspješno završili osnovno glazbeno obrazovanja ili drugi pripremni razred srednje glazbene škole za upis u programe glazbenog obrazovanja vrednuju se:</a:t>
            </a:r>
          </a:p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zajednički, dodatni i poseban  element vrednovanja,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opći uspjeh iz petoga i šestoga razreda glazbene škole ili dva razreda pripremnog obrazovanja,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Ostvareni rezultati na prijemnome ispitu glazbene darovitosti. Na takav način moguće je steći najviše 260 bodova.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935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00" dirty="0" smtClean="0"/>
              <a:t>.</a:t>
            </a:r>
            <a:endParaRPr lang="hr-HR" sz="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 koji nisu pohađali osnovnu glazbenu školu 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upisuju 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prvi pripremni razred 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srednje glazbene škole nakon prijamnoga ispita koji sadrži provjeru sluha, glazbenog pamćenja i ritma, a za glazbenika pjevača i izvedbu dviju vokalnih skladbi po slobodnome izboru. Na prijamnome ispitu može se ostvariti najviše 180 bodova, a minimalni prag je 100 bodova.</a:t>
            </a:r>
          </a:p>
          <a:p>
            <a:endParaRPr lang="hr-H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79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UPIS UČENIKA U PROGRAME PLESNE UMJETNOSTI:</a:t>
            </a:r>
            <a:b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Učenicima koji su uspješno završili osnovno plesno odnosno baletno obrazovanje za upis u srednju školu plesnog programa vrednuje se: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zajednički, dodatni i poseban element vrednovanja,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opći uspjeh iz četvrtoga razreda plesne odnosno baletne škole ili uspjeh iz pripremnog razreda,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ostvareni rezultat na prijemnome ispitu plesne darovitosti. Na takav način moguće je steći najviše 200 bodova.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021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pPr algn="l"/>
            <a:r>
              <a:rPr lang="hr-HR" sz="3200" dirty="0"/>
              <a:t>“ Najvažnija stvar za cijeli život je izbor zanimanja, a najčešće je to plod slučajnosti.” - </a:t>
            </a:r>
            <a:r>
              <a:rPr lang="hr-HR" sz="3200" dirty="0" err="1"/>
              <a:t>Blaise</a:t>
            </a:r>
            <a:r>
              <a:rPr lang="hr-HR" sz="3200" dirty="0"/>
              <a:t> </a:t>
            </a:r>
            <a:r>
              <a:rPr lang="hr-HR" sz="3200" dirty="0" smtClean="0"/>
              <a:t>Pascal</a:t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/>
              <a:t>“ Izaberi posao koji voliš i cijeli život nećeš morati raditi” - Konfucije</a:t>
            </a:r>
          </a:p>
        </p:txBody>
      </p:sp>
    </p:spTree>
    <p:extLst>
      <p:ext uri="{BB962C8B-B14F-4D97-AF65-F5344CB8AC3E}">
        <p14:creationId xmlns:p14="http://schemas.microsoft.com/office/powerpoint/2010/main" val="2821456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00" dirty="0" smtClean="0"/>
              <a:t>.</a:t>
            </a:r>
            <a:endParaRPr lang="hr-HR" sz="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9857" y="762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 koji nisu pohađali osnovnu plesnu školu upisuju pripremni razred srednje plesne škole nakon položenoga prijamnog ispita plesne darovitosti. Na prijemnome ispitu može se ostvariti najviše 120 bodova, a minimalni prag je 70 bodova.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r-HR" altLang="sr-Latn-R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altLang="sr-Latn-R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upis učenika u programe plesne umjetnosti potrebna je i potvrda liječnika specijalista ( ortopeda).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3039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UPIS UČENIKA U RAZREDNE ODJELE ZA SPORTAŠE:</a:t>
            </a:r>
            <a:b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Pravo prijave za upis u razredne odjele za sportaše imaju kandidati koji su uvršteni na rang-listu određenoga sportskog saveza.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Bodovanje za upis u razredne odjele za sportaše provodi se na sljedeći način: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maksimalan broj bodova koje učenik za upis u ove programe može ostvariti na temelju kriterija sportske uspješnosti  i uspjeha u prethodnom obrazovanju je 160,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navedenog broja bodova, do 80 bodova učenik ostvaruje na temelju kriterija sportske uspješnosti,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daljnjih 80 bodova učenik ostvaruje na temelju zajedničkoga elementa vrednovanja uspjeha u prethodnom školovanju.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037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00" dirty="0" smtClean="0"/>
              <a:t>.</a:t>
            </a:r>
            <a:endParaRPr lang="hr-HR" sz="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Izračun broja bodova učenika prema kriterijima sportske uspješnosti uzima u obzir sljedeće parametre: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položaj pojedinog učenika na rang-listi matičnoga nacionalnoga sportskog saveza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ukupan broj kandidata na rang-listi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skupina u koju je pojedini sport razvrstan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081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VREDNOVANJE REZULTATA POSTIGNUTIH NA NATJECANJIMA IZ ZNANJA</a:t>
            </a:r>
            <a:b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Pravo na izravan upis ili dodatne bodove ostvaruju učenici na osnovi rezultata koje su postigli na: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Arial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Natjecanjima u znanju iz: Hrvatskog jezika, Matematike, prvog stranog jezika;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Arial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Natjecanjima u znanju iz dvaju nastavnih predmeta posebno značajnih za upis u skladu s Popisom predmeta posebno važnih za upis;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endParaRPr lang="hr-HR" altLang="sr-Latn-RS" sz="24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Arial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Jednome natjecanju iz znanja koji samostalno određuje srednja škola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kern="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7304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VREDNOVANJE REZULTATA POSTIGNUTIH NA NATJECANJIMA IZ ZNANJA; </a:t>
            </a:r>
            <a:r>
              <a:rPr lang="hr-HR" altLang="sr-Latn-RS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DRŽAVNA/MEĐUNARODNA</a:t>
            </a: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NATJECANJA</a:t>
            </a:r>
            <a:r>
              <a:rPr lang="hr-HR" altLang="sr-Latn-RS" sz="1400" b="1" kern="0" dirty="0">
                <a:solidFill>
                  <a:srgbClr val="002060"/>
                </a:solidFill>
                <a:latin typeface="Cambria" panose="02040503050406030204" pitchFamily="18" charset="0"/>
                <a:cs typeface="Arabic Typesetting" pitchFamily="66" charset="-78"/>
                <a:sym typeface="Arial" panose="020B0604020202020204" pitchFamily="34" charset="0"/>
              </a:rPr>
              <a:t/>
            </a:r>
            <a:br>
              <a:rPr lang="hr-HR" altLang="sr-Latn-RS" sz="1400" b="1" kern="0" dirty="0">
                <a:solidFill>
                  <a:srgbClr val="002060"/>
                </a:solidFill>
                <a:latin typeface="Cambria" panose="02040503050406030204" pitchFamily="18" charset="0"/>
                <a:cs typeface="Arabic Typesetting" pitchFamily="66" charset="-78"/>
                <a:sym typeface="Arial" panose="020B0604020202020204" pitchFamily="34" charset="0"/>
              </a:rPr>
            </a:b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415461"/>
            <a:ext cx="673216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23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VREDNOVANJE REZULTATA UČENIKA POSTIGNUTIH NA SPORTSKIM NATJECANJIMA</a:t>
            </a:r>
            <a:b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Arial" panose="020B0604020202020204" pitchFamily="34" charset="0"/>
              </a:rPr>
              <a:t>Učenicima se vrednuju rezultati koje su postigli u posljednja 4 razreda osnovnog obrazovanja na natjecanjima školskih sportskih društava.</a:t>
            </a:r>
            <a:b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Arial" panose="020B0604020202020204" pitchFamily="34" charset="0"/>
              </a:rPr>
            </a:b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Arial" panose="020B0604020202020204" pitchFamily="34" charset="0"/>
              </a:rPr>
              <a:t>Pravo na dodatne bodove učenici ostvaruju na temelju evidencije o rezultatima održanih natjecanja koju vodi Hrvatski školski športski savez.</a:t>
            </a:r>
            <a: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Arial" panose="020B0604020202020204" pitchFamily="34" charset="0"/>
              </a:rPr>
              <a:t/>
            </a:r>
            <a:b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Arial" panose="020B0604020202020204" pitchFamily="34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047999"/>
            <a:ext cx="5729832" cy="326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89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VREDNOVANJE REZULTATA UČENIKA POSTIGNUTIH NA NATJECANJIMA IZ ZNANJA I U SPORTU</a:t>
            </a: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Učeniku se na temelju rezultata ostvarenih na natjecanjima znanja i u sportu vrednuje samo jedan (najpovoljniji) rezultat! </a:t>
            </a:r>
          </a:p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400" b="1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Posebni rezultati iz prethodnog obrazovanja bit će uneseni izravno u sustav na temelju postojećih podataka u sustavu e-matice i učenici ih ne trebaju dodatno dokazivati. Ako neki od rezultata nije vidljiv na učenikovom korisničkom profilu 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www.upisi.hr</a:t>
            </a: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učenik se treba obratiti razredniku.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6106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2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UPIS UČENIKA S TEŠKOĆAMA U RAZVOJU</a:t>
            </a:r>
            <a:br>
              <a:rPr lang="hr-HR" altLang="sr-Latn-RS" sz="32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Tx/>
              <a:buChar char="•"/>
              <a:defRPr/>
            </a:pPr>
            <a:r>
              <a:rPr lang="hr-HR" altLang="sr-Latn-RS" sz="20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</a:t>
            </a:r>
            <a:r>
              <a:rPr lang="en-US" altLang="sr-Latn-RS" sz="20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en-US" altLang="sr-Latn-RS" sz="2000" b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b="1" kern="0" dirty="0" err="1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teškoćama</a:t>
            </a:r>
            <a:r>
              <a:rPr lang="en-US" altLang="sr-Latn-RS" sz="2000" b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sr-Latn-RS" sz="2000" b="1" kern="0" dirty="0" err="1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razvoju</a:t>
            </a:r>
            <a:r>
              <a:rPr lang="hr-HR" altLang="sr-Latn-RS" sz="2000" b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-( učenici koji su osnovnu školu završili prema rješenju ureda državne uprave – prilagođeni ili individualizirani program)</a:t>
            </a:r>
            <a:r>
              <a:rPr lang="en-US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rangiraju se na zasebnim ljestvicama poretka, a temeljem ostvarenog ukupnog broja bodova utvrđenog tijekom postupka vrednovanja, u programima obrazovanja za koje posjeduju stručno mišljenje službe za </a:t>
            </a:r>
            <a:r>
              <a:rPr lang="hr-HR" altLang="sr-Latn-RS" sz="2000" kern="0" dirty="0" err="1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prof.usmjeravanje</a:t>
            </a: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HZZ-a. Pravo upisa u nekome programu obrazovanja ostvaruje onoliko kandidata koliko se u tome programu može upisati kandidata s teškoćama sukladno </a:t>
            </a:r>
            <a:r>
              <a:rPr lang="hr-HR" altLang="sr-Latn-RS" sz="2000" kern="0" dirty="0" err="1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Drž.ped.stand</a:t>
            </a: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altLang="sr-Latn-RS" sz="2000" kern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Tx/>
              <a:buChar char="•"/>
              <a:defRPr/>
            </a:pP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ostvarenje prava na izravan upis učenik prilaže: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rješenje ureda državne uprave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stručno mišljenje Službe za profesionalno usmjeravanje Hrvatskoga zavoda za zapošljavanje o sposobnostima i motivaciji učenika za najmanje tri primjerena programa obrazovanja</a:t>
            </a:r>
            <a:endParaRPr lang="en-US" altLang="sr-Latn-RS" sz="2000" kern="0" dirty="0">
              <a:solidFill>
                <a:srgbClr val="0000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577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kern="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POSEBAN ELEMENT VREDNOVANJA</a:t>
            </a:r>
            <a:endParaRPr lang="hr-HR" dirty="0">
              <a:solidFill>
                <a:srgbClr val="9933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UPIS UČENIKA SA ZDRAVSTVENIM TEŠKOĆAMA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hr-HR" altLang="sr-Latn-RS" sz="2000" b="1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0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 sa </a:t>
            </a: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zdravstvenim teškoćama su učenici koji su prethodno obrazovanje završili po redovitome nastavnom planu i programu, a kojima su teže zdravstvene teškoće i/ili dugotrajno liječenje utjecali na postizanje rezultata tijekom prethodnog obrazovanja i/ili im značajno sužavaju mogući izbor srednjoškolskoga obrazovnog programa.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endParaRPr lang="en-US" altLang="sr-Latn-RS" sz="20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Učenicima 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zdravstvenim</a:t>
            </a:r>
            <a:r>
              <a:rPr lang="en-US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b="1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teškoćama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u="sng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dodaj</a:t>
            </a:r>
            <a:r>
              <a:rPr lang="hr-HR" altLang="sr-Latn-RS" sz="2000" u="sng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sr-Latn-RS" sz="2000" u="sng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</a:t>
            </a:r>
            <a:r>
              <a:rPr lang="hr-HR" altLang="sr-Latn-RS" sz="2000" u="sng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jedan </a:t>
            </a:r>
            <a:r>
              <a:rPr lang="en-US" altLang="sr-Latn-RS" sz="2000" u="sng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broj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bodova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utvrđen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tijekom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postupka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vrednovanja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posjeduje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stručno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mišljenje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službe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profesionalno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usmjeravanje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Hrvatskoga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zavoda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000" kern="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zapošljavanje</a:t>
            </a:r>
            <a:r>
              <a:rPr lang="en-US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altLang="sr-Latn-RS" sz="20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Tx/>
              <a:buChar char="•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ostvarivanje prava na dodatni bod učenici prilažu: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(Stručno mišljenje školskog liječnika – LIJEČNIK ŠALJE HZZ-u)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Stručno mišljenje službe za profesionalno usmjeravanje HZZ-a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7487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kern="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POSEBAN ELEMENT VREDNOVANJA</a:t>
            </a:r>
            <a:endParaRPr lang="hr-HR" dirty="0">
              <a:solidFill>
                <a:srgbClr val="9933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UPIS UČENIKA KOJI ŽIVE U OTEŽANIM UVJETIMA OBRAZOVANJA IZAZVANIM EKONOMSKIM, SOCIJALNIM TE ODGOJNIM ČIMBENICIMA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Tx/>
              <a:buChar char="•"/>
              <a:defRPr/>
            </a:pPr>
            <a: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Na ukupan broj bodova dodaje se </a:t>
            </a:r>
            <a:r>
              <a:rPr lang="hr-HR" altLang="sr-Latn-RS" sz="2000" b="1" u="sng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jedan bod / dva boda </a:t>
            </a:r>
            <a: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pripadnicima romske nacionalne manjine</a:t>
            </a:r>
            <a:endParaRPr lang="hr-HR" altLang="sr-Latn-RS" sz="20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Otežani uvjeti </a:t>
            </a: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su, ako učenik: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živi uz jednoga i/ili oba roditelja s dugotrajnom teškom bolesti, 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živi uz dugotrajno nezaposlena oba roditelja,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živi uz samohranoga roditelja (roditelj koji nije u braku i ne živi u izvanbračnoj zajednici, a sam skrbi i uzdržava svoje dijete) korisnika socijalne skrbi,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ako je kandidatu jedan roditelj preminuo,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ako je kandidat dijete bez roditelja ili odgovarajuće roditeljske skrbi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Ako je učenik pripadnik romske nacionalne </a:t>
            </a:r>
            <a:r>
              <a:rPr lang="hr-HR" altLang="sr-Latn-RS" sz="20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manjine.</a:t>
            </a:r>
            <a:endParaRPr lang="hr-HR" altLang="sr-Latn-RS" sz="20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416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200" dirty="0">
                <a:solidFill>
                  <a:srgbClr val="465962"/>
                </a:solidFill>
                <a:ea typeface="+mn-ea"/>
                <a:cs typeface="+mn-cs"/>
              </a:rPr>
              <a:t>Profesionalni razvoj je proces!</a:t>
            </a:r>
            <a:br>
              <a:rPr lang="hr-HR" sz="3200" dirty="0">
                <a:solidFill>
                  <a:srgbClr val="465962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Počinje </a:t>
            </a:r>
            <a:r>
              <a:rPr lang="hr-HR" dirty="0"/>
              <a:t>u dječjem vrtiću pitanjem “Što bi htio biti kad odrasteš?” i traje cijelog </a:t>
            </a:r>
            <a:r>
              <a:rPr lang="hr-HR" dirty="0" smtClean="0"/>
              <a:t>života.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0012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charset="0"/>
              </a:rPr>
              <a:t>UPIS UČENIKA KOJI ŽIVE U OTEŽANIM UVJETIMA OBRAZOVANJA IZAZVANIM EKONOMSKIM, SOCIJALNIM TE ODGOJNIM ČIMBENICIMA</a:t>
            </a:r>
            <a:br>
              <a:rPr lang="hr-HR" altLang="sr-Latn-RS" sz="2000" b="1" kern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charset="0"/>
              </a:rPr>
            </a:b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990000"/>
              </a:buClr>
              <a:buFontTx/>
              <a:buChar char="•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Za ostvarivanje prava na dodatni bod učenici su dužni priložiti: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Liječničku potvrdu o dugotrajnoj težoj bolesti jednoga i/ili oba roditelja,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Potvrdu o dugotrajnoj nezaposlenosti oba roditelja iz područnoga ureda Hrvatskoga zavoda za zapošljavanje,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Potvrdu o korištenju socijalne pomoći Centra za socijalnu skrb,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Potvrdu o smrti roditelja (preslika smrtovnice),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Potvrdu nadležnog centra za socijalnu skrb da je učenik korisnik socijalne skrbi,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0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Preporuku Vijeća romske nacionalne manjine odnosno registriranje romske udruge.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ü"/>
              <a:defRPr/>
            </a:pPr>
            <a:endParaRPr lang="hr-HR" altLang="sr-Latn-RS" sz="20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8456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00" dirty="0" smtClean="0"/>
              <a:t>.</a:t>
            </a:r>
            <a:endParaRPr lang="hr-HR" sz="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</a:pPr>
            <a:r>
              <a:rPr lang="hr-HR" altLang="sr-Latn-RS" sz="36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Učenicima će se priznati ostvarivanje isključivo jednoga (najpovoljnijega) od navedenih prava bez obzira na to mogu li ostvariti dva ili više prava.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5618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ZDRAVSTVENE KONTRAINDIKACIJE</a:t>
            </a: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0000"/>
              </a:buClr>
              <a:buNone/>
              <a:defRPr/>
            </a:pPr>
            <a:r>
              <a:rPr lang="hr-HR" altLang="sr-Latn-RS" sz="24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obrazovne programe za koje je posebnim propisima i mjerilima određeno utvrđivanje zdravstvene sposobnosti kandidata kao obveza pri upisu u školu uvjet može biti potvrda nadležnog školskog liječnika o zdravstvenoj sposobnosti učenika za propisani program ili liječnička svjedodžba medicine rada, ovisno o tome što je propisano za određeni obrazovni program.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5333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hr-HR" sz="100" dirty="0" smtClean="0"/>
              <a:t>.</a:t>
            </a:r>
            <a:endParaRPr lang="hr-HR" sz="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0" fontAlgn="base">
              <a:spcAft>
                <a:spcPct val="0"/>
              </a:spcAft>
              <a:buClr>
                <a:srgbClr val="990000"/>
              </a:buClr>
              <a:buFontTx/>
              <a:buChar char="•"/>
            </a:pPr>
            <a:r>
              <a:rPr lang="hr-HR" altLang="sr-Latn-RS" sz="28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Srednja škola će na svim vidljivim mjestima istaknuti programe obrazovanja za koje postoje određeni zdravstveni preduvjeti, pa tako i na mrežnoj stranici </a:t>
            </a:r>
            <a:r>
              <a:rPr lang="hr-HR" altLang="sr-Latn-RS" sz="28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www.upisi.hr</a:t>
            </a:r>
            <a:r>
              <a:rPr lang="hr-HR" altLang="sr-Latn-RS" sz="28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kao i one programe za koje je posebnim propisima i mjerilima određeno utvrđivanje zdravstvene sposobnosti kandidata kao obveza pri upisu u školu.</a:t>
            </a:r>
          </a:p>
          <a:p>
            <a:pPr lvl="0" fontAlgn="base">
              <a:spcAft>
                <a:spcPct val="0"/>
              </a:spcAft>
              <a:buClr>
                <a:srgbClr val="990000"/>
              </a:buClr>
              <a:buFontTx/>
              <a:buChar char="•"/>
            </a:pPr>
            <a:r>
              <a:rPr lang="hr-HR" altLang="sr-Latn-RS" sz="280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Kandidati će se naći na ljestvicama poretka takvih programa obrazovanja samo ako posjeduju navedene potvrde.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773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800" dirty="0"/>
              <a:t>Odluka o izboru srednje škole treba biti promišljena pa prije odluke treba razmisliti o tome: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Gdje </a:t>
            </a:r>
            <a:r>
              <a:rPr lang="hr-HR" dirty="0"/>
              <a:t>se vidim u </a:t>
            </a:r>
            <a:r>
              <a:rPr lang="hr-HR" dirty="0" smtClean="0"/>
              <a:t>budućnosti ( </a:t>
            </a:r>
            <a:r>
              <a:rPr lang="hr-HR" dirty="0"/>
              <a:t>što želim </a:t>
            </a:r>
            <a:r>
              <a:rPr lang="hr-HR" dirty="0" smtClean="0"/>
              <a:t>postati)?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Što </a:t>
            </a:r>
            <a:r>
              <a:rPr lang="hr-HR" dirty="0"/>
              <a:t>mogu ( sposobnosti: intelektualne, tjelesne,...) </a:t>
            </a:r>
            <a:r>
              <a:rPr lang="hr-HR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 </a:t>
            </a:r>
            <a:r>
              <a:rPr lang="hr-HR" dirty="0"/>
              <a:t>Što znam (znanja, hobiji, vještine…) </a:t>
            </a:r>
            <a:r>
              <a:rPr lang="hr-HR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 </a:t>
            </a:r>
            <a:r>
              <a:rPr lang="hr-HR" dirty="0"/>
              <a:t>Kakav sam (osobine, stavovi, temperament, karakter) </a:t>
            </a:r>
            <a:r>
              <a:rPr lang="hr-HR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 </a:t>
            </a:r>
            <a:r>
              <a:rPr lang="hr-HR" dirty="0"/>
              <a:t>Koje su karakteristike pojedinih zanimanja (što se tu radi, u kakvim uvjetima</a:t>
            </a:r>
            <a:r>
              <a:rPr lang="hr-HR" dirty="0" smtClean="0"/>
              <a:t>)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 Koje </a:t>
            </a:r>
            <a:r>
              <a:rPr lang="hr-HR" dirty="0"/>
              <a:t>škole postoje (gdje se nalaze, kako se upisati) </a:t>
            </a:r>
            <a:r>
              <a:rPr lang="hr-HR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 </a:t>
            </a:r>
            <a:r>
              <a:rPr lang="hr-HR" dirty="0"/>
              <a:t>Gdje se može zaposliti (koji poslovi su više traženi</a:t>
            </a:r>
            <a:r>
              <a:rPr lang="hr-HR" dirty="0" smtClean="0"/>
              <a:t>) ?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599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Pogreške pri izboru zanimanja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hr-HR" dirty="0" smtClean="0"/>
              <a:t>Nepoznavanje </a:t>
            </a:r>
            <a:r>
              <a:rPr lang="hr-HR" dirty="0"/>
              <a:t>dovoljnog broja </a:t>
            </a:r>
            <a:r>
              <a:rPr lang="hr-HR" dirty="0" smtClean="0"/>
              <a:t>zanimanja</a:t>
            </a:r>
          </a:p>
          <a:p>
            <a:r>
              <a:rPr lang="hr-HR" dirty="0" smtClean="0"/>
              <a:t>Nepoznavanje </a:t>
            </a:r>
            <a:r>
              <a:rPr lang="hr-HR" dirty="0"/>
              <a:t>svih obilježja </a:t>
            </a:r>
            <a:r>
              <a:rPr lang="hr-HR" dirty="0" smtClean="0"/>
              <a:t>zanimanja</a:t>
            </a:r>
          </a:p>
          <a:p>
            <a:r>
              <a:rPr lang="hr-HR" dirty="0" smtClean="0"/>
              <a:t>Precjenjivanje/podcjenjivanje </a:t>
            </a:r>
            <a:r>
              <a:rPr lang="hr-HR" dirty="0"/>
              <a:t>vlastitih sposobnosti </a:t>
            </a:r>
            <a:endParaRPr lang="hr-HR" dirty="0" smtClean="0"/>
          </a:p>
          <a:p>
            <a:r>
              <a:rPr lang="hr-HR" dirty="0" smtClean="0"/>
              <a:t>Biranje </a:t>
            </a:r>
            <a:r>
              <a:rPr lang="hr-HR" dirty="0"/>
              <a:t>zanimanja prema izboru </a:t>
            </a:r>
            <a:r>
              <a:rPr lang="hr-HR" dirty="0" smtClean="0"/>
              <a:t>prijatelja</a:t>
            </a:r>
          </a:p>
          <a:p>
            <a:r>
              <a:rPr lang="hr-HR" dirty="0" smtClean="0"/>
              <a:t>Biranje </a:t>
            </a:r>
            <a:r>
              <a:rPr lang="hr-HR" dirty="0"/>
              <a:t>zanimanja prema željama roditelja, ali ne i vlastitim željama </a:t>
            </a:r>
            <a:endParaRPr lang="hr-HR" dirty="0" smtClean="0"/>
          </a:p>
          <a:p>
            <a:r>
              <a:rPr lang="hr-HR" dirty="0" smtClean="0"/>
              <a:t>Za </a:t>
            </a:r>
            <a:r>
              <a:rPr lang="hr-HR" dirty="0"/>
              <a:t>žene su ženska zanimanja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104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Tko može pomoći u odluci?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Nastavnici </a:t>
            </a:r>
            <a:r>
              <a:rPr lang="hr-HR" dirty="0"/>
              <a:t>i stručni suradnici u školi (znaju u čemu je </a:t>
            </a:r>
            <a:r>
              <a:rPr lang="hr-HR" dirty="0" smtClean="0"/>
              <a:t>učenik dobar i uspješan) </a:t>
            </a:r>
            <a:endParaRPr lang="hr-HR" dirty="0"/>
          </a:p>
          <a:p>
            <a:r>
              <a:rPr lang="hr-HR" dirty="0" smtClean="0"/>
              <a:t>Ljudi </a:t>
            </a:r>
            <a:r>
              <a:rPr lang="hr-HR" dirty="0"/>
              <a:t>koje rade u nekom zanimanju (mogu </a:t>
            </a:r>
            <a:r>
              <a:rPr lang="hr-HR" dirty="0" smtClean="0"/>
              <a:t>učeniku </a:t>
            </a:r>
            <a:r>
              <a:rPr lang="hr-HR" dirty="0"/>
              <a:t>objasniti i pokazati neki posao) </a:t>
            </a:r>
            <a:endParaRPr lang="hr-HR" dirty="0" smtClean="0"/>
          </a:p>
          <a:p>
            <a:r>
              <a:rPr lang="hr-HR" dirty="0" smtClean="0"/>
              <a:t>Informacije </a:t>
            </a:r>
            <a:r>
              <a:rPr lang="hr-HR" dirty="0"/>
              <a:t>na internetu, tiskani materijal (letak, brošure</a:t>
            </a:r>
            <a:r>
              <a:rPr lang="hr-HR" dirty="0" smtClean="0"/>
              <a:t>)</a:t>
            </a:r>
          </a:p>
          <a:p>
            <a:r>
              <a:rPr lang="hr-HR" dirty="0" smtClean="0"/>
              <a:t>Stručnjaci </a:t>
            </a:r>
            <a:r>
              <a:rPr lang="hr-HR" dirty="0"/>
              <a:t>koji se bave profesionalnom orijentacijom (neodlučni učenici, učenici sa zdravstvenim poteškoćama, poteškoćama u učenju) </a:t>
            </a:r>
            <a:endParaRPr lang="hr-HR" dirty="0" smtClean="0"/>
          </a:p>
          <a:p>
            <a:r>
              <a:rPr lang="hr-HR" dirty="0" smtClean="0"/>
              <a:t>RODITELJI </a:t>
            </a:r>
            <a:r>
              <a:rPr lang="hr-HR" dirty="0"/>
              <a:t>(oni svoje dijete najbolje poznaju)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656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Kod </a:t>
            </a:r>
            <a:r>
              <a:rPr lang="hr-HR" dirty="0"/>
              <a:t>kuće se možete informirati putem INTERNETA: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</a:t>
            </a:r>
            <a:r>
              <a:rPr lang="hr-HR" dirty="0"/>
              <a:t>stranicama Hrvatskog zavoda za zapošljavanje www.hzz.hr,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vodič kroz zanimanja, putem HZZ, ili direktno: http://mrav.ffzg.hr/zanimanja) </a:t>
            </a:r>
            <a:r>
              <a:rPr lang="hr-HR" dirty="0" smtClean="0"/>
              <a:t>i </a:t>
            </a:r>
            <a:r>
              <a:rPr lang="hr-HR" dirty="0"/>
              <a:t>na stranicama: www.skole.hr </a:t>
            </a:r>
            <a:r>
              <a:rPr lang="hr-HR" dirty="0" smtClean="0"/>
              <a:t>https</a:t>
            </a:r>
            <a:r>
              <a:rPr lang="hr-HR" dirty="0"/>
              <a:t>://www.upisi.hr/upisi/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9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/>
              <a:t>Odsjek za profesionalno usmjeravanje i obrazovanje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Nudi </a:t>
            </a:r>
            <a:r>
              <a:rPr lang="hr-HR" dirty="0"/>
              <a:t>uslugu profesionalnog savjetovanja </a:t>
            </a:r>
            <a:endParaRPr lang="hr-HR" dirty="0" smtClean="0"/>
          </a:p>
          <a:p>
            <a:r>
              <a:rPr lang="hr-HR" dirty="0" smtClean="0"/>
              <a:t>Preporuča se: </a:t>
            </a:r>
          </a:p>
          <a:p>
            <a:r>
              <a:rPr lang="hr-HR" dirty="0" smtClean="0"/>
              <a:t>Neodlučnim </a:t>
            </a:r>
            <a:r>
              <a:rPr lang="hr-HR" dirty="0"/>
              <a:t>učenicima </a:t>
            </a:r>
          </a:p>
          <a:p>
            <a:r>
              <a:rPr lang="hr-HR" dirty="0" smtClean="0"/>
              <a:t>Učenicima </a:t>
            </a:r>
            <a:r>
              <a:rPr lang="hr-HR" dirty="0"/>
              <a:t>s teškoćama u razvoju </a:t>
            </a:r>
          </a:p>
          <a:p>
            <a:r>
              <a:rPr lang="hr-HR" dirty="0" smtClean="0"/>
              <a:t>Učenicima </a:t>
            </a:r>
            <a:r>
              <a:rPr lang="hr-HR" dirty="0"/>
              <a:t>s teškim zdravstvenim teškoćama </a:t>
            </a:r>
            <a:r>
              <a:rPr lang="hr-HR" dirty="0" smtClean="0"/>
              <a:t>Ove </a:t>
            </a:r>
            <a:r>
              <a:rPr lang="hr-HR" dirty="0"/>
              <a:t>usluge su </a:t>
            </a:r>
            <a:r>
              <a:rPr lang="hr-HR" dirty="0" smtClean="0"/>
              <a:t>besplatne.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168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/>
              <a:t>Postupak koji pomaže u izboru zanimanja. Sastoji se od: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</a:t>
            </a:r>
            <a:r>
              <a:rPr lang="hr-HR" dirty="0" smtClean="0"/>
              <a:t>nformiranja </a:t>
            </a:r>
            <a:r>
              <a:rPr lang="hr-HR" dirty="0"/>
              <a:t>o školama i </a:t>
            </a:r>
            <a:r>
              <a:rPr lang="hr-HR" dirty="0" smtClean="0"/>
              <a:t>zanimanjima,  </a:t>
            </a:r>
          </a:p>
          <a:p>
            <a:r>
              <a:rPr lang="hr-HR" dirty="0" smtClean="0"/>
              <a:t> </a:t>
            </a:r>
            <a:r>
              <a:rPr lang="hr-HR" dirty="0"/>
              <a:t>savjetovanja sa psihologom kojemu može prethoditi testiranje </a:t>
            </a:r>
          </a:p>
          <a:p>
            <a:r>
              <a:rPr lang="hr-HR" dirty="0" smtClean="0"/>
              <a:t>liječničkog </a:t>
            </a:r>
            <a:r>
              <a:rPr lang="hr-HR" dirty="0"/>
              <a:t>pregleda ako učenik ima nekih zdravstvenih </a:t>
            </a:r>
            <a:r>
              <a:rPr lang="hr-HR" dirty="0" smtClean="0"/>
              <a:t>teškoća.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1208592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Custom 15">
      <a:dk1>
        <a:srgbClr val="465962"/>
      </a:dk1>
      <a:lt1>
        <a:srgbClr val="FFFFFF"/>
      </a:lt1>
      <a:dk2>
        <a:srgbClr val="465962"/>
      </a:dk2>
      <a:lt2>
        <a:srgbClr val="363636"/>
      </a:lt2>
      <a:accent1>
        <a:srgbClr val="534F5D"/>
      </a:accent1>
      <a:accent2>
        <a:srgbClr val="9793A3"/>
      </a:accent2>
      <a:accent3>
        <a:srgbClr val="C00000"/>
      </a:accent3>
      <a:accent4>
        <a:srgbClr val="F6750A"/>
      </a:accent4>
      <a:accent5>
        <a:srgbClr val="FFC000"/>
      </a:accent5>
      <a:accent6>
        <a:srgbClr val="909BA5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1955</Words>
  <Application>Microsoft Office PowerPoint</Application>
  <PresentationFormat>Prikaz na zaslonu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41" baseType="lpstr">
      <vt:lpstr>Arabic Typesetting</vt:lpstr>
      <vt:lpstr>Arial</vt:lpstr>
      <vt:lpstr>Calibri</vt:lpstr>
      <vt:lpstr>Cambria</vt:lpstr>
      <vt:lpstr>Times New Roman</vt:lpstr>
      <vt:lpstr>Verdana</vt:lpstr>
      <vt:lpstr>Wingdings</vt:lpstr>
      <vt:lpstr>15_Office Theme</vt:lpstr>
      <vt:lpstr>PowerPointova prezentacija</vt:lpstr>
      <vt:lpstr>“ Najvažnija stvar za cijeli život je izbor zanimanja, a najčešće je to plod slučajnosti.” - Blaise Pascal  “ Izaberi posao koji voliš i cijeli život nećeš morati raditi” - Konfucije</vt:lpstr>
      <vt:lpstr>Profesionalni razvoj je proces! </vt:lpstr>
      <vt:lpstr>Odluka o izboru srednje škole treba biti promišljena pa prije odluke treba razmisliti o tome: </vt:lpstr>
      <vt:lpstr>Pogreške pri izboru zanimanja </vt:lpstr>
      <vt:lpstr>Tko može pomoći u odluci? </vt:lpstr>
      <vt:lpstr>Kod kuće se možete informirati putem INTERNETA:</vt:lpstr>
      <vt:lpstr>Odsjek za profesionalno usmjeravanje i obrazovanje</vt:lpstr>
      <vt:lpstr>Postupak koji pomaže u izboru zanimanja. Sastoji se od:</vt:lpstr>
      <vt:lpstr>Kako se upisati u srednju školu?</vt:lpstr>
      <vt:lpstr>Što su to elementi vrednovanja?</vt:lpstr>
      <vt:lpstr>ZAJEDNIČKI ELEMENT</vt:lpstr>
      <vt:lpstr>ZAJEDNIČKI ELEMENT</vt:lpstr>
      <vt:lpstr>ZAJEDNIČKI ELEMENT</vt:lpstr>
      <vt:lpstr>DODATNI ELEMENT VREDNOVANJA</vt:lpstr>
      <vt:lpstr>UPIS UČENIKA U PROGRAME LIKOVNE UMJETNOSTI I DIZAJNA:  </vt:lpstr>
      <vt:lpstr>UPIS UČENIKA U PROGRAME GLAZBENE UMJETNOSTI: </vt:lpstr>
      <vt:lpstr>.</vt:lpstr>
      <vt:lpstr>UPIS UČENIKA U PROGRAME PLESNE UMJETNOSTI: </vt:lpstr>
      <vt:lpstr>.</vt:lpstr>
      <vt:lpstr>UPIS UČENIKA U RAZREDNE ODJELE ZA SPORTAŠE: </vt:lpstr>
      <vt:lpstr>.</vt:lpstr>
      <vt:lpstr>VREDNOVANJE REZULTATA POSTIGNUTIH NA NATJECANJIMA IZ ZNANJA </vt:lpstr>
      <vt:lpstr>VREDNOVANJE REZULTATA POSTIGNUTIH NA NATJECANJIMA IZ ZNANJA; DRŽAVNA/MEĐUNARODNA NATJECANJA </vt:lpstr>
      <vt:lpstr>VREDNOVANJE REZULTATA UČENIKA POSTIGNUTIH NA SPORTSKIM NATJECANJIMA </vt:lpstr>
      <vt:lpstr>VREDNOVANJE REZULTATA UČENIKA POSTIGNUTIH NA NATJECANJIMA IZ ZNANJA I U SPORTU</vt:lpstr>
      <vt:lpstr>UPIS UČENIKA S TEŠKOĆAMA U RAZVOJU </vt:lpstr>
      <vt:lpstr>POSEBAN ELEMENT VREDNOVANJA</vt:lpstr>
      <vt:lpstr>POSEBAN ELEMENT VREDNOVANJA</vt:lpstr>
      <vt:lpstr>UPIS UČENIKA KOJI ŽIVE U OTEŽANIM UVJETIMA OBRAZOVANJA IZAZVANIM EKONOMSKIM, SOCIJALNIM TE ODGOJNIM ČIMBENICIMA </vt:lpstr>
      <vt:lpstr>.</vt:lpstr>
      <vt:lpstr>ZDRAVSTVENE KONTRAINDIKACIJE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Zeljka</cp:lastModifiedBy>
  <cp:revision>250</cp:revision>
  <dcterms:created xsi:type="dcterms:W3CDTF">2012-04-26T17:06:14Z</dcterms:created>
  <dcterms:modified xsi:type="dcterms:W3CDTF">2022-03-09T17:16:07Z</dcterms:modified>
</cp:coreProperties>
</file>