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59" r:id="rId7"/>
    <p:sldId id="263" r:id="rId8"/>
    <p:sldId id="264" r:id="rId9"/>
    <p:sldId id="268" r:id="rId10"/>
    <p:sldId id="265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hr-HR" sz="1600">
                <a:latin typeface="Century Gothic" panose="020B0502020202020204" pitchFamily="34" charset="0"/>
              </a:rPr>
              <a:t>UČENICI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FFFF00"/>
            </a:solidFill>
          </c:spPr>
          <c:explosion val="10"/>
          <c:dPt>
            <c:idx val="0"/>
            <c:bubble3D val="0"/>
            <c:spPr>
              <a:solidFill>
                <a:srgbClr val="3333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62-42CB-BFDF-AC1660DE6D7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F62-42CB-BFDF-AC1660DE6D7C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8FDA17-55B3-4674-8C6F-64C63685B4F6}" type="VALUE">
                      <a:rPr lang="en-US" sz="1600" b="1"/>
                      <a:pPr>
                        <a:defRPr/>
                      </a:pPr>
                      <a:t>[VRIJEDNOST]</a:t>
                    </a:fld>
                    <a:r>
                      <a:rPr lang="en-US" sz="1600" b="1" baseline="0"/>
                      <a:t>; </a:t>
                    </a:r>
                    <a:fld id="{EE1B1ECF-16F3-4E55-8851-017E5D310B24}" type="PERCENTAGE">
                      <a:rPr lang="en-US" sz="1600" b="1" baseline="0"/>
                      <a:pPr>
                        <a:defRPr/>
                      </a:pPr>
                      <a:t>[POSTOTAK]</a:t>
                    </a:fld>
                    <a:endParaRPr lang="en-US" sz="1600" b="1" baseline="0"/>
                  </a:p>
                </c:rich>
              </c:tx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62-42CB-BFDF-AC1660DE6D7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EF9C9ED-81F1-4FBF-B37A-A7C16A4723A7}" type="VALUE">
                      <a:rPr lang="en-US" sz="1600" b="1"/>
                      <a:pPr/>
                      <a:t>[VRIJEDNOST]</a:t>
                    </a:fld>
                    <a:r>
                      <a:rPr lang="en-US" sz="1600" b="1" baseline="0"/>
                      <a:t>; </a:t>
                    </a:r>
                    <a:fld id="{6857FEAC-ADC5-493A-A7A9-9FAB72BD48E2}" type="PERCENTAGE">
                      <a:rPr lang="en-US" sz="1600" b="1" baseline="0"/>
                      <a:pPr/>
                      <a:t>[POSTOTAK]</a:t>
                    </a:fld>
                    <a:endParaRPr lang="en-US" sz="1600" b="1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F62-42CB-BFDF-AC1660DE6D7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List6!$B$25:$C$25</c:f>
              <c:strCache>
                <c:ptCount val="2"/>
                <c:pt idx="0">
                  <c:v>RAZREDNA NASTAVA</c:v>
                </c:pt>
                <c:pt idx="1">
                  <c:v>PREDMETNA NASTAVA</c:v>
                </c:pt>
              </c:strCache>
            </c:strRef>
          </c:cat>
          <c:val>
            <c:numRef>
              <c:f>List6!$B$26:$C$26</c:f>
              <c:numCache>
                <c:formatCode>General</c:formatCode>
                <c:ptCount val="2"/>
                <c:pt idx="0">
                  <c:v>366</c:v>
                </c:pt>
                <c:pt idx="1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62-42CB-BFDF-AC1660DE6D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Century Gothic" panose="020B0502020202020204" pitchFamily="34" charset="0"/>
              </a:rPr>
              <a:t>BROJ UČENIKA PO RAZREDIMA</a:t>
            </a:r>
          </a:p>
        </c:rich>
      </c:tx>
      <c:layout>
        <c:manualLayout>
          <c:xMode val="edge"/>
          <c:yMode val="edge"/>
          <c:x val="0.59755298651252398"/>
          <c:y val="1.36612021857923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276932285483009E-2"/>
          <c:y val="5.214908115142574E-2"/>
          <c:w val="0.93574760736786422"/>
          <c:h val="0.7462310912049644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cat>
            <c:strRef>
              <c:f>List1!$A$2:$A$37</c:f>
              <c:strCache>
                <c:ptCount val="36"/>
                <c:pt idx="0">
                  <c:v>1. A</c:v>
                </c:pt>
                <c:pt idx="1">
                  <c:v>1. B</c:v>
                </c:pt>
                <c:pt idx="2">
                  <c:v>1. C</c:v>
                </c:pt>
                <c:pt idx="3">
                  <c:v>1. D</c:v>
                </c:pt>
                <c:pt idx="4">
                  <c:v>1. V.Jelsa</c:v>
                </c:pt>
                <c:pt idx="5">
                  <c:v>2. A</c:v>
                </c:pt>
                <c:pt idx="6">
                  <c:v>2. B</c:v>
                </c:pt>
                <c:pt idx="7">
                  <c:v>2. C</c:v>
                </c:pt>
                <c:pt idx="8">
                  <c:v>2. D</c:v>
                </c:pt>
                <c:pt idx="9">
                  <c:v>2. V.Jelsa</c:v>
                </c:pt>
                <c:pt idx="10">
                  <c:v>3. A</c:v>
                </c:pt>
                <c:pt idx="11">
                  <c:v>3. B</c:v>
                </c:pt>
                <c:pt idx="12">
                  <c:v>3. C</c:v>
                </c:pt>
                <c:pt idx="13">
                  <c:v>3. D</c:v>
                </c:pt>
                <c:pt idx="14">
                  <c:v>3. i 4. V.Jelsa</c:v>
                </c:pt>
                <c:pt idx="15">
                  <c:v>4. Stative</c:v>
                </c:pt>
                <c:pt idx="16">
                  <c:v>4. A</c:v>
                </c:pt>
                <c:pt idx="17">
                  <c:v>4. B</c:v>
                </c:pt>
                <c:pt idx="18">
                  <c:v>4. C</c:v>
                </c:pt>
                <c:pt idx="19">
                  <c:v>4.D</c:v>
                </c:pt>
                <c:pt idx="20">
                  <c:v>5. A</c:v>
                </c:pt>
                <c:pt idx="21">
                  <c:v>5. B</c:v>
                </c:pt>
                <c:pt idx="22">
                  <c:v>5.C</c:v>
                </c:pt>
                <c:pt idx="23">
                  <c:v>5. D</c:v>
                </c:pt>
                <c:pt idx="24">
                  <c:v>6. A</c:v>
                </c:pt>
                <c:pt idx="25">
                  <c:v>6. B</c:v>
                </c:pt>
                <c:pt idx="26">
                  <c:v>6. C</c:v>
                </c:pt>
                <c:pt idx="27">
                  <c:v>6. D</c:v>
                </c:pt>
                <c:pt idx="28">
                  <c:v>7. A</c:v>
                </c:pt>
                <c:pt idx="29">
                  <c:v>7. B</c:v>
                </c:pt>
                <c:pt idx="30">
                  <c:v>7. C</c:v>
                </c:pt>
                <c:pt idx="31">
                  <c:v>7. D</c:v>
                </c:pt>
                <c:pt idx="32">
                  <c:v>8. A</c:v>
                </c:pt>
                <c:pt idx="33">
                  <c:v>8. B</c:v>
                </c:pt>
                <c:pt idx="34">
                  <c:v>8. C</c:v>
                </c:pt>
                <c:pt idx="35">
                  <c:v>8. D</c:v>
                </c:pt>
              </c:strCache>
            </c:strRef>
          </c:cat>
          <c:val>
            <c:numRef>
              <c:f>List1!$B$2:$B$37</c:f>
              <c:numCache>
                <c:formatCode>General</c:formatCode>
                <c:ptCount val="36"/>
                <c:pt idx="0">
                  <c:v>11</c:v>
                </c:pt>
                <c:pt idx="1">
                  <c:v>7</c:v>
                </c:pt>
                <c:pt idx="2">
                  <c:v>10</c:v>
                </c:pt>
                <c:pt idx="3">
                  <c:v>11</c:v>
                </c:pt>
                <c:pt idx="4">
                  <c:v>7</c:v>
                </c:pt>
                <c:pt idx="5">
                  <c:v>9</c:v>
                </c:pt>
                <c:pt idx="6">
                  <c:v>10</c:v>
                </c:pt>
                <c:pt idx="7">
                  <c:v>9</c:v>
                </c:pt>
                <c:pt idx="8">
                  <c:v>12</c:v>
                </c:pt>
                <c:pt idx="9">
                  <c:v>3</c:v>
                </c:pt>
                <c:pt idx="10">
                  <c:v>10</c:v>
                </c:pt>
                <c:pt idx="11">
                  <c:v>10</c:v>
                </c:pt>
                <c:pt idx="12">
                  <c:v>5</c:v>
                </c:pt>
                <c:pt idx="13">
                  <c:v>9</c:v>
                </c:pt>
                <c:pt idx="14">
                  <c:v>1</c:v>
                </c:pt>
                <c:pt idx="15">
                  <c:v>2</c:v>
                </c:pt>
                <c:pt idx="16">
                  <c:v>11</c:v>
                </c:pt>
                <c:pt idx="17">
                  <c:v>10</c:v>
                </c:pt>
                <c:pt idx="18">
                  <c:v>10</c:v>
                </c:pt>
                <c:pt idx="19">
                  <c:v>12</c:v>
                </c:pt>
                <c:pt idx="20">
                  <c:v>15</c:v>
                </c:pt>
                <c:pt idx="21">
                  <c:v>18</c:v>
                </c:pt>
                <c:pt idx="22">
                  <c:v>18</c:v>
                </c:pt>
                <c:pt idx="23">
                  <c:v>12</c:v>
                </c:pt>
                <c:pt idx="24">
                  <c:v>12</c:v>
                </c:pt>
                <c:pt idx="25">
                  <c:v>9</c:v>
                </c:pt>
                <c:pt idx="26">
                  <c:v>8</c:v>
                </c:pt>
                <c:pt idx="27">
                  <c:v>15</c:v>
                </c:pt>
                <c:pt idx="28">
                  <c:v>10</c:v>
                </c:pt>
                <c:pt idx="29">
                  <c:v>13</c:v>
                </c:pt>
                <c:pt idx="30">
                  <c:v>9</c:v>
                </c:pt>
                <c:pt idx="31">
                  <c:v>8</c:v>
                </c:pt>
                <c:pt idx="32">
                  <c:v>16</c:v>
                </c:pt>
                <c:pt idx="33">
                  <c:v>11</c:v>
                </c:pt>
                <c:pt idx="34">
                  <c:v>13</c:v>
                </c:pt>
                <c:pt idx="3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78-4F66-AA0F-148DC9AD4B7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List1!$A$2:$A$37</c:f>
              <c:strCache>
                <c:ptCount val="36"/>
                <c:pt idx="0">
                  <c:v>1. A</c:v>
                </c:pt>
                <c:pt idx="1">
                  <c:v>1. B</c:v>
                </c:pt>
                <c:pt idx="2">
                  <c:v>1. C</c:v>
                </c:pt>
                <c:pt idx="3">
                  <c:v>1. D</c:v>
                </c:pt>
                <c:pt idx="4">
                  <c:v>1. V.Jelsa</c:v>
                </c:pt>
                <c:pt idx="5">
                  <c:v>2. A</c:v>
                </c:pt>
                <c:pt idx="6">
                  <c:v>2. B</c:v>
                </c:pt>
                <c:pt idx="7">
                  <c:v>2. C</c:v>
                </c:pt>
                <c:pt idx="8">
                  <c:v>2. D</c:v>
                </c:pt>
                <c:pt idx="9">
                  <c:v>2. V.Jelsa</c:v>
                </c:pt>
                <c:pt idx="10">
                  <c:v>3. A</c:v>
                </c:pt>
                <c:pt idx="11">
                  <c:v>3. B</c:v>
                </c:pt>
                <c:pt idx="12">
                  <c:v>3. C</c:v>
                </c:pt>
                <c:pt idx="13">
                  <c:v>3. D</c:v>
                </c:pt>
                <c:pt idx="14">
                  <c:v>3. i 4. V.Jelsa</c:v>
                </c:pt>
                <c:pt idx="15">
                  <c:v>4. Stative</c:v>
                </c:pt>
                <c:pt idx="16">
                  <c:v>4. A</c:v>
                </c:pt>
                <c:pt idx="17">
                  <c:v>4. B</c:v>
                </c:pt>
                <c:pt idx="18">
                  <c:v>4. C</c:v>
                </c:pt>
                <c:pt idx="19">
                  <c:v>4.D</c:v>
                </c:pt>
                <c:pt idx="20">
                  <c:v>5. A</c:v>
                </c:pt>
                <c:pt idx="21">
                  <c:v>5. B</c:v>
                </c:pt>
                <c:pt idx="22">
                  <c:v>5.C</c:v>
                </c:pt>
                <c:pt idx="23">
                  <c:v>5. D</c:v>
                </c:pt>
                <c:pt idx="24">
                  <c:v>6. A</c:v>
                </c:pt>
                <c:pt idx="25">
                  <c:v>6. B</c:v>
                </c:pt>
                <c:pt idx="26">
                  <c:v>6. C</c:v>
                </c:pt>
                <c:pt idx="27">
                  <c:v>6. D</c:v>
                </c:pt>
                <c:pt idx="28">
                  <c:v>7. A</c:v>
                </c:pt>
                <c:pt idx="29">
                  <c:v>7. B</c:v>
                </c:pt>
                <c:pt idx="30">
                  <c:v>7. C</c:v>
                </c:pt>
                <c:pt idx="31">
                  <c:v>7. D</c:v>
                </c:pt>
                <c:pt idx="32">
                  <c:v>8. A</c:v>
                </c:pt>
                <c:pt idx="33">
                  <c:v>8. B</c:v>
                </c:pt>
                <c:pt idx="34">
                  <c:v>8. C</c:v>
                </c:pt>
                <c:pt idx="35">
                  <c:v>8. D</c:v>
                </c:pt>
              </c:strCache>
            </c:strRef>
          </c:cat>
          <c:val>
            <c:numRef>
              <c:f>List1!$C$2:$C$37</c:f>
              <c:numCache>
                <c:formatCode>General</c:formatCode>
                <c:ptCount val="36"/>
                <c:pt idx="0">
                  <c:v>14</c:v>
                </c:pt>
                <c:pt idx="1">
                  <c:v>9</c:v>
                </c:pt>
                <c:pt idx="2">
                  <c:v>4</c:v>
                </c:pt>
                <c:pt idx="3">
                  <c:v>10</c:v>
                </c:pt>
                <c:pt idx="4">
                  <c:v>1</c:v>
                </c:pt>
                <c:pt idx="5">
                  <c:v>19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4</c:v>
                </c:pt>
                <c:pt idx="10">
                  <c:v>12</c:v>
                </c:pt>
                <c:pt idx="11">
                  <c:v>10</c:v>
                </c:pt>
                <c:pt idx="12">
                  <c:v>12</c:v>
                </c:pt>
                <c:pt idx="13">
                  <c:v>12</c:v>
                </c:pt>
                <c:pt idx="14">
                  <c:v>3</c:v>
                </c:pt>
                <c:pt idx="15">
                  <c:v>0</c:v>
                </c:pt>
                <c:pt idx="16">
                  <c:v>15</c:v>
                </c:pt>
                <c:pt idx="17">
                  <c:v>6</c:v>
                </c:pt>
                <c:pt idx="18">
                  <c:v>8</c:v>
                </c:pt>
                <c:pt idx="19">
                  <c:v>15</c:v>
                </c:pt>
                <c:pt idx="20">
                  <c:v>13</c:v>
                </c:pt>
                <c:pt idx="21">
                  <c:v>9</c:v>
                </c:pt>
                <c:pt idx="22">
                  <c:v>10</c:v>
                </c:pt>
                <c:pt idx="23">
                  <c:v>15</c:v>
                </c:pt>
                <c:pt idx="24">
                  <c:v>8</c:v>
                </c:pt>
                <c:pt idx="25">
                  <c:v>12</c:v>
                </c:pt>
                <c:pt idx="26">
                  <c:v>10</c:v>
                </c:pt>
                <c:pt idx="27">
                  <c:v>11</c:v>
                </c:pt>
                <c:pt idx="28">
                  <c:v>17</c:v>
                </c:pt>
                <c:pt idx="29">
                  <c:v>14</c:v>
                </c:pt>
                <c:pt idx="30">
                  <c:v>12</c:v>
                </c:pt>
                <c:pt idx="31">
                  <c:v>17</c:v>
                </c:pt>
                <c:pt idx="32">
                  <c:v>11</c:v>
                </c:pt>
                <c:pt idx="33">
                  <c:v>14</c:v>
                </c:pt>
                <c:pt idx="34">
                  <c:v>13</c:v>
                </c:pt>
                <c:pt idx="3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78-4F66-AA0F-148DC9AD4B7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rgbClr val="CC00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List1!$A$2:$A$37</c:f>
              <c:strCache>
                <c:ptCount val="36"/>
                <c:pt idx="0">
                  <c:v>1. A</c:v>
                </c:pt>
                <c:pt idx="1">
                  <c:v>1. B</c:v>
                </c:pt>
                <c:pt idx="2">
                  <c:v>1. C</c:v>
                </c:pt>
                <c:pt idx="3">
                  <c:v>1. D</c:v>
                </c:pt>
                <c:pt idx="4">
                  <c:v>1. V.Jelsa</c:v>
                </c:pt>
                <c:pt idx="5">
                  <c:v>2. A</c:v>
                </c:pt>
                <c:pt idx="6">
                  <c:v>2. B</c:v>
                </c:pt>
                <c:pt idx="7">
                  <c:v>2. C</c:v>
                </c:pt>
                <c:pt idx="8">
                  <c:v>2. D</c:v>
                </c:pt>
                <c:pt idx="9">
                  <c:v>2. V.Jelsa</c:v>
                </c:pt>
                <c:pt idx="10">
                  <c:v>3. A</c:v>
                </c:pt>
                <c:pt idx="11">
                  <c:v>3. B</c:v>
                </c:pt>
                <c:pt idx="12">
                  <c:v>3. C</c:v>
                </c:pt>
                <c:pt idx="13">
                  <c:v>3. D</c:v>
                </c:pt>
                <c:pt idx="14">
                  <c:v>3. i 4. V.Jelsa</c:v>
                </c:pt>
                <c:pt idx="15">
                  <c:v>4. Stative</c:v>
                </c:pt>
                <c:pt idx="16">
                  <c:v>4. A</c:v>
                </c:pt>
                <c:pt idx="17">
                  <c:v>4. B</c:v>
                </c:pt>
                <c:pt idx="18">
                  <c:v>4. C</c:v>
                </c:pt>
                <c:pt idx="19">
                  <c:v>4.D</c:v>
                </c:pt>
                <c:pt idx="20">
                  <c:v>5. A</c:v>
                </c:pt>
                <c:pt idx="21">
                  <c:v>5. B</c:v>
                </c:pt>
                <c:pt idx="22">
                  <c:v>5.C</c:v>
                </c:pt>
                <c:pt idx="23">
                  <c:v>5. D</c:v>
                </c:pt>
                <c:pt idx="24">
                  <c:v>6. A</c:v>
                </c:pt>
                <c:pt idx="25">
                  <c:v>6. B</c:v>
                </c:pt>
                <c:pt idx="26">
                  <c:v>6. C</c:v>
                </c:pt>
                <c:pt idx="27">
                  <c:v>6. D</c:v>
                </c:pt>
                <c:pt idx="28">
                  <c:v>7. A</c:v>
                </c:pt>
                <c:pt idx="29">
                  <c:v>7. B</c:v>
                </c:pt>
                <c:pt idx="30">
                  <c:v>7. C</c:v>
                </c:pt>
                <c:pt idx="31">
                  <c:v>7. D</c:v>
                </c:pt>
                <c:pt idx="32">
                  <c:v>8. A</c:v>
                </c:pt>
                <c:pt idx="33">
                  <c:v>8. B</c:v>
                </c:pt>
                <c:pt idx="34">
                  <c:v>8. C</c:v>
                </c:pt>
                <c:pt idx="35">
                  <c:v>8. D</c:v>
                </c:pt>
              </c:strCache>
            </c:strRef>
          </c:cat>
          <c:val>
            <c:numRef>
              <c:f>List1!$D$2:$D$37</c:f>
              <c:numCache>
                <c:formatCode>General</c:formatCode>
                <c:ptCount val="36"/>
                <c:pt idx="0">
                  <c:v>25</c:v>
                </c:pt>
                <c:pt idx="1">
                  <c:v>16</c:v>
                </c:pt>
                <c:pt idx="2">
                  <c:v>14</c:v>
                </c:pt>
                <c:pt idx="3">
                  <c:v>21</c:v>
                </c:pt>
                <c:pt idx="4">
                  <c:v>8</c:v>
                </c:pt>
                <c:pt idx="5">
                  <c:v>28</c:v>
                </c:pt>
                <c:pt idx="6">
                  <c:v>23</c:v>
                </c:pt>
                <c:pt idx="7">
                  <c:v>23</c:v>
                </c:pt>
                <c:pt idx="8">
                  <c:v>28</c:v>
                </c:pt>
                <c:pt idx="9">
                  <c:v>7</c:v>
                </c:pt>
                <c:pt idx="10">
                  <c:v>22</c:v>
                </c:pt>
                <c:pt idx="11">
                  <c:v>20</c:v>
                </c:pt>
                <c:pt idx="12">
                  <c:v>17</c:v>
                </c:pt>
                <c:pt idx="13">
                  <c:v>21</c:v>
                </c:pt>
                <c:pt idx="14">
                  <c:v>4</c:v>
                </c:pt>
                <c:pt idx="15">
                  <c:v>2</c:v>
                </c:pt>
                <c:pt idx="16">
                  <c:v>26</c:v>
                </c:pt>
                <c:pt idx="17">
                  <c:v>16</c:v>
                </c:pt>
                <c:pt idx="18">
                  <c:v>18</c:v>
                </c:pt>
                <c:pt idx="19">
                  <c:v>27</c:v>
                </c:pt>
                <c:pt idx="20">
                  <c:v>28</c:v>
                </c:pt>
                <c:pt idx="21">
                  <c:v>27</c:v>
                </c:pt>
                <c:pt idx="22">
                  <c:v>28</c:v>
                </c:pt>
                <c:pt idx="23">
                  <c:v>27</c:v>
                </c:pt>
                <c:pt idx="24">
                  <c:v>20</c:v>
                </c:pt>
                <c:pt idx="25">
                  <c:v>21</c:v>
                </c:pt>
                <c:pt idx="26">
                  <c:v>18</c:v>
                </c:pt>
                <c:pt idx="27">
                  <c:v>26</c:v>
                </c:pt>
                <c:pt idx="28">
                  <c:v>27</c:v>
                </c:pt>
                <c:pt idx="29">
                  <c:v>27</c:v>
                </c:pt>
                <c:pt idx="30">
                  <c:v>21</c:v>
                </c:pt>
                <c:pt idx="31">
                  <c:v>25</c:v>
                </c:pt>
                <c:pt idx="32">
                  <c:v>27</c:v>
                </c:pt>
                <c:pt idx="33">
                  <c:v>25</c:v>
                </c:pt>
                <c:pt idx="34">
                  <c:v>26</c:v>
                </c:pt>
                <c:pt idx="3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78-4F66-AA0F-148DC9AD4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2595392"/>
        <c:axId val="982598304"/>
        <c:axId val="921906944"/>
      </c:bar3DChart>
      <c:catAx>
        <c:axId val="9825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82598304"/>
        <c:crosses val="autoZero"/>
        <c:auto val="1"/>
        <c:lblAlgn val="ctr"/>
        <c:lblOffset val="100"/>
        <c:noMultiLvlLbl val="0"/>
      </c:catAx>
      <c:valAx>
        <c:axId val="98259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82595392"/>
        <c:crosses val="autoZero"/>
        <c:crossBetween val="between"/>
      </c:valAx>
      <c:serAx>
        <c:axId val="9219069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982598304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2800"/>
              <a:t>Školska</a:t>
            </a:r>
            <a:r>
              <a:rPr lang="hr-HR" sz="2800" baseline="0"/>
              <a:t> kuhinja</a:t>
            </a:r>
            <a:endParaRPr lang="hr-HR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List2!$B$1</c:f>
              <c:strCache>
                <c:ptCount val="1"/>
                <c:pt idx="0">
                  <c:v>Ukupno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List2!$A$2:$A$37</c:f>
              <c:strCache>
                <c:ptCount val="36"/>
                <c:pt idx="0">
                  <c:v>1. A</c:v>
                </c:pt>
                <c:pt idx="1">
                  <c:v>1. B</c:v>
                </c:pt>
                <c:pt idx="2">
                  <c:v>1. C</c:v>
                </c:pt>
                <c:pt idx="3">
                  <c:v>1. D</c:v>
                </c:pt>
                <c:pt idx="4">
                  <c:v>1. V.Jelsa</c:v>
                </c:pt>
                <c:pt idx="5">
                  <c:v>2. A</c:v>
                </c:pt>
                <c:pt idx="6">
                  <c:v>2. B</c:v>
                </c:pt>
                <c:pt idx="7">
                  <c:v>2. C</c:v>
                </c:pt>
                <c:pt idx="8">
                  <c:v>2. D</c:v>
                </c:pt>
                <c:pt idx="9">
                  <c:v>2. V.Jelsa</c:v>
                </c:pt>
                <c:pt idx="10">
                  <c:v>3. A</c:v>
                </c:pt>
                <c:pt idx="11">
                  <c:v>3. B</c:v>
                </c:pt>
                <c:pt idx="12">
                  <c:v>3. C</c:v>
                </c:pt>
                <c:pt idx="13">
                  <c:v>3. D</c:v>
                </c:pt>
                <c:pt idx="14">
                  <c:v>3. i 4. V.Jelsa</c:v>
                </c:pt>
                <c:pt idx="15">
                  <c:v>4. Stative</c:v>
                </c:pt>
                <c:pt idx="16">
                  <c:v>4. A</c:v>
                </c:pt>
                <c:pt idx="17">
                  <c:v>4. B</c:v>
                </c:pt>
                <c:pt idx="18">
                  <c:v>4. C</c:v>
                </c:pt>
                <c:pt idx="19">
                  <c:v>4.D</c:v>
                </c:pt>
                <c:pt idx="20">
                  <c:v>5. A</c:v>
                </c:pt>
                <c:pt idx="21">
                  <c:v>5. B</c:v>
                </c:pt>
                <c:pt idx="22">
                  <c:v>5.C</c:v>
                </c:pt>
                <c:pt idx="23">
                  <c:v>5. D</c:v>
                </c:pt>
                <c:pt idx="24">
                  <c:v>6. A</c:v>
                </c:pt>
                <c:pt idx="25">
                  <c:v>6. B</c:v>
                </c:pt>
                <c:pt idx="26">
                  <c:v>6. C</c:v>
                </c:pt>
                <c:pt idx="27">
                  <c:v>6. D</c:v>
                </c:pt>
                <c:pt idx="28">
                  <c:v>7. A</c:v>
                </c:pt>
                <c:pt idx="29">
                  <c:v>7. B</c:v>
                </c:pt>
                <c:pt idx="30">
                  <c:v>7. C</c:v>
                </c:pt>
                <c:pt idx="31">
                  <c:v>7. D</c:v>
                </c:pt>
                <c:pt idx="32">
                  <c:v>8. A</c:v>
                </c:pt>
                <c:pt idx="33">
                  <c:v>8. B</c:v>
                </c:pt>
                <c:pt idx="34">
                  <c:v>8. C</c:v>
                </c:pt>
                <c:pt idx="35">
                  <c:v>8. D</c:v>
                </c:pt>
              </c:strCache>
            </c:strRef>
          </c:cat>
          <c:val>
            <c:numRef>
              <c:f>List2!$B$2:$B$37</c:f>
              <c:numCache>
                <c:formatCode>General</c:formatCode>
                <c:ptCount val="36"/>
                <c:pt idx="0">
                  <c:v>25</c:v>
                </c:pt>
                <c:pt idx="1">
                  <c:v>16</c:v>
                </c:pt>
                <c:pt idx="2">
                  <c:v>14</c:v>
                </c:pt>
                <c:pt idx="3">
                  <c:v>21</c:v>
                </c:pt>
                <c:pt idx="4">
                  <c:v>8</c:v>
                </c:pt>
                <c:pt idx="5">
                  <c:v>28</c:v>
                </c:pt>
                <c:pt idx="6">
                  <c:v>23</c:v>
                </c:pt>
                <c:pt idx="7">
                  <c:v>23</c:v>
                </c:pt>
                <c:pt idx="8">
                  <c:v>28</c:v>
                </c:pt>
                <c:pt idx="9">
                  <c:v>7</c:v>
                </c:pt>
                <c:pt idx="10">
                  <c:v>22</c:v>
                </c:pt>
                <c:pt idx="11">
                  <c:v>20</c:v>
                </c:pt>
                <c:pt idx="12">
                  <c:v>17</c:v>
                </c:pt>
                <c:pt idx="13">
                  <c:v>21</c:v>
                </c:pt>
                <c:pt idx="14">
                  <c:v>4</c:v>
                </c:pt>
                <c:pt idx="15">
                  <c:v>2</c:v>
                </c:pt>
                <c:pt idx="16">
                  <c:v>26</c:v>
                </c:pt>
                <c:pt idx="17">
                  <c:v>16</c:v>
                </c:pt>
                <c:pt idx="18">
                  <c:v>18</c:v>
                </c:pt>
                <c:pt idx="19">
                  <c:v>27</c:v>
                </c:pt>
                <c:pt idx="20">
                  <c:v>28</c:v>
                </c:pt>
                <c:pt idx="21">
                  <c:v>27</c:v>
                </c:pt>
                <c:pt idx="22">
                  <c:v>28</c:v>
                </c:pt>
                <c:pt idx="23">
                  <c:v>27</c:v>
                </c:pt>
                <c:pt idx="24">
                  <c:v>20</c:v>
                </c:pt>
                <c:pt idx="25">
                  <c:v>21</c:v>
                </c:pt>
                <c:pt idx="26">
                  <c:v>18</c:v>
                </c:pt>
                <c:pt idx="27">
                  <c:v>26</c:v>
                </c:pt>
                <c:pt idx="28">
                  <c:v>27</c:v>
                </c:pt>
                <c:pt idx="29">
                  <c:v>27</c:v>
                </c:pt>
                <c:pt idx="30">
                  <c:v>21</c:v>
                </c:pt>
                <c:pt idx="31">
                  <c:v>25</c:v>
                </c:pt>
                <c:pt idx="32">
                  <c:v>27</c:v>
                </c:pt>
                <c:pt idx="33">
                  <c:v>25</c:v>
                </c:pt>
                <c:pt idx="34">
                  <c:v>26</c:v>
                </c:pt>
                <c:pt idx="3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1-43F6-A273-CD1BBF6BC73D}"/>
            </c:ext>
          </c:extLst>
        </c:ser>
        <c:ser>
          <c:idx val="1"/>
          <c:order val="1"/>
          <c:tx>
            <c:strRef>
              <c:f>List2!$C$1</c:f>
              <c:strCache>
                <c:ptCount val="1"/>
                <c:pt idx="0">
                  <c:v>Šk.kuhinja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List2!$A$2:$A$37</c:f>
              <c:strCache>
                <c:ptCount val="36"/>
                <c:pt idx="0">
                  <c:v>1. A</c:v>
                </c:pt>
                <c:pt idx="1">
                  <c:v>1. B</c:v>
                </c:pt>
                <c:pt idx="2">
                  <c:v>1. C</c:v>
                </c:pt>
                <c:pt idx="3">
                  <c:v>1. D</c:v>
                </c:pt>
                <c:pt idx="4">
                  <c:v>1. V.Jelsa</c:v>
                </c:pt>
                <c:pt idx="5">
                  <c:v>2. A</c:v>
                </c:pt>
                <c:pt idx="6">
                  <c:v>2. B</c:v>
                </c:pt>
                <c:pt idx="7">
                  <c:v>2. C</c:v>
                </c:pt>
                <c:pt idx="8">
                  <c:v>2. D</c:v>
                </c:pt>
                <c:pt idx="9">
                  <c:v>2. V.Jelsa</c:v>
                </c:pt>
                <c:pt idx="10">
                  <c:v>3. A</c:v>
                </c:pt>
                <c:pt idx="11">
                  <c:v>3. B</c:v>
                </c:pt>
                <c:pt idx="12">
                  <c:v>3. C</c:v>
                </c:pt>
                <c:pt idx="13">
                  <c:v>3. D</c:v>
                </c:pt>
                <c:pt idx="14">
                  <c:v>3. i 4. V.Jelsa</c:v>
                </c:pt>
                <c:pt idx="15">
                  <c:v>4. Stative</c:v>
                </c:pt>
                <c:pt idx="16">
                  <c:v>4. A</c:v>
                </c:pt>
                <c:pt idx="17">
                  <c:v>4. B</c:v>
                </c:pt>
                <c:pt idx="18">
                  <c:v>4. C</c:v>
                </c:pt>
                <c:pt idx="19">
                  <c:v>4.D</c:v>
                </c:pt>
                <c:pt idx="20">
                  <c:v>5. A</c:v>
                </c:pt>
                <c:pt idx="21">
                  <c:v>5. B</c:v>
                </c:pt>
                <c:pt idx="22">
                  <c:v>5.C</c:v>
                </c:pt>
                <c:pt idx="23">
                  <c:v>5. D</c:v>
                </c:pt>
                <c:pt idx="24">
                  <c:v>6. A</c:v>
                </c:pt>
                <c:pt idx="25">
                  <c:v>6. B</c:v>
                </c:pt>
                <c:pt idx="26">
                  <c:v>6. C</c:v>
                </c:pt>
                <c:pt idx="27">
                  <c:v>6. D</c:v>
                </c:pt>
                <c:pt idx="28">
                  <c:v>7. A</c:v>
                </c:pt>
                <c:pt idx="29">
                  <c:v>7. B</c:v>
                </c:pt>
                <c:pt idx="30">
                  <c:v>7. C</c:v>
                </c:pt>
                <c:pt idx="31">
                  <c:v>7. D</c:v>
                </c:pt>
                <c:pt idx="32">
                  <c:v>8. A</c:v>
                </c:pt>
                <c:pt idx="33">
                  <c:v>8. B</c:v>
                </c:pt>
                <c:pt idx="34">
                  <c:v>8. C</c:v>
                </c:pt>
                <c:pt idx="35">
                  <c:v>8. D</c:v>
                </c:pt>
              </c:strCache>
            </c:strRef>
          </c:cat>
          <c:val>
            <c:numRef>
              <c:f>List2!$C$2:$C$37</c:f>
              <c:numCache>
                <c:formatCode>General</c:formatCode>
                <c:ptCount val="36"/>
                <c:pt idx="0">
                  <c:v>25</c:v>
                </c:pt>
                <c:pt idx="1">
                  <c:v>16</c:v>
                </c:pt>
                <c:pt idx="2">
                  <c:v>14</c:v>
                </c:pt>
                <c:pt idx="3">
                  <c:v>20</c:v>
                </c:pt>
                <c:pt idx="4">
                  <c:v>8</c:v>
                </c:pt>
                <c:pt idx="5">
                  <c:v>27</c:v>
                </c:pt>
                <c:pt idx="6">
                  <c:v>4</c:v>
                </c:pt>
                <c:pt idx="7">
                  <c:v>21</c:v>
                </c:pt>
                <c:pt idx="8">
                  <c:v>26</c:v>
                </c:pt>
                <c:pt idx="9">
                  <c:v>7</c:v>
                </c:pt>
                <c:pt idx="10">
                  <c:v>23</c:v>
                </c:pt>
                <c:pt idx="11">
                  <c:v>20</c:v>
                </c:pt>
                <c:pt idx="12">
                  <c:v>17</c:v>
                </c:pt>
                <c:pt idx="13">
                  <c:v>16</c:v>
                </c:pt>
                <c:pt idx="14">
                  <c:v>3</c:v>
                </c:pt>
                <c:pt idx="15">
                  <c:v>2</c:v>
                </c:pt>
                <c:pt idx="16">
                  <c:v>26</c:v>
                </c:pt>
                <c:pt idx="17">
                  <c:v>12</c:v>
                </c:pt>
                <c:pt idx="18">
                  <c:v>17</c:v>
                </c:pt>
                <c:pt idx="19">
                  <c:v>23</c:v>
                </c:pt>
                <c:pt idx="20">
                  <c:v>22</c:v>
                </c:pt>
                <c:pt idx="21">
                  <c:v>25</c:v>
                </c:pt>
                <c:pt idx="22">
                  <c:v>24</c:v>
                </c:pt>
                <c:pt idx="23">
                  <c:v>24</c:v>
                </c:pt>
                <c:pt idx="24">
                  <c:v>13</c:v>
                </c:pt>
                <c:pt idx="25">
                  <c:v>18</c:v>
                </c:pt>
                <c:pt idx="26">
                  <c:v>8</c:v>
                </c:pt>
                <c:pt idx="28">
                  <c:v>24</c:v>
                </c:pt>
                <c:pt idx="29">
                  <c:v>25</c:v>
                </c:pt>
                <c:pt idx="31">
                  <c:v>23</c:v>
                </c:pt>
                <c:pt idx="32">
                  <c:v>24</c:v>
                </c:pt>
                <c:pt idx="33">
                  <c:v>19</c:v>
                </c:pt>
                <c:pt idx="3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01-43F6-A273-CD1BBF6BC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7527056"/>
        <c:axId val="1197526224"/>
        <c:axId val="0"/>
      </c:bar3DChart>
      <c:catAx>
        <c:axId val="119752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7526224"/>
        <c:crosses val="autoZero"/>
        <c:auto val="1"/>
        <c:lblAlgn val="ctr"/>
        <c:lblOffset val="100"/>
        <c:noMultiLvlLbl val="0"/>
      </c:catAx>
      <c:valAx>
        <c:axId val="119752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752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2800" dirty="0" err="1">
                <a:latin typeface="Century Gothic" panose="020B0502020202020204" pitchFamily="34" charset="0"/>
              </a:rPr>
              <a:t>Broj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negativno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ocijenjenih</a:t>
            </a:r>
            <a:r>
              <a:rPr lang="hr-HR" sz="2800" dirty="0">
                <a:latin typeface="Century Gothic" panose="020B0502020202020204" pitchFamily="34" charset="0"/>
              </a:rPr>
              <a:t> učenika</a:t>
            </a:r>
            <a:r>
              <a:rPr lang="en-US" sz="2800" dirty="0">
                <a:latin typeface="Century Gothic" panose="020B0502020202020204" pitchFamily="34" charset="0"/>
              </a:rPr>
              <a:t> po </a:t>
            </a:r>
            <a:r>
              <a:rPr lang="en-US" sz="2800" dirty="0" err="1">
                <a:latin typeface="Century Gothic" panose="020B0502020202020204" pitchFamily="34" charset="0"/>
              </a:rPr>
              <a:t>razredima</a:t>
            </a:r>
            <a:endParaRPr lang="en-US" sz="2800" dirty="0"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List3!$A$2:$A$37</c:f>
              <c:strCache>
                <c:ptCount val="36"/>
                <c:pt idx="0">
                  <c:v>1. A</c:v>
                </c:pt>
                <c:pt idx="1">
                  <c:v>1. B</c:v>
                </c:pt>
                <c:pt idx="2">
                  <c:v>1. C</c:v>
                </c:pt>
                <c:pt idx="3">
                  <c:v>1. D</c:v>
                </c:pt>
                <c:pt idx="4">
                  <c:v>1. V.Jelsa</c:v>
                </c:pt>
                <c:pt idx="5">
                  <c:v>2. A</c:v>
                </c:pt>
                <c:pt idx="6">
                  <c:v>2. B</c:v>
                </c:pt>
                <c:pt idx="7">
                  <c:v>2. C</c:v>
                </c:pt>
                <c:pt idx="8">
                  <c:v>2. D</c:v>
                </c:pt>
                <c:pt idx="9">
                  <c:v>2. V.Jelsa</c:v>
                </c:pt>
                <c:pt idx="10">
                  <c:v>3. A</c:v>
                </c:pt>
                <c:pt idx="11">
                  <c:v>3. B</c:v>
                </c:pt>
                <c:pt idx="12">
                  <c:v>3. C</c:v>
                </c:pt>
                <c:pt idx="13">
                  <c:v>3. D</c:v>
                </c:pt>
                <c:pt idx="14">
                  <c:v>3. i 4. V.Jelsa</c:v>
                </c:pt>
                <c:pt idx="15">
                  <c:v>4. Stative</c:v>
                </c:pt>
                <c:pt idx="16">
                  <c:v>4. A</c:v>
                </c:pt>
                <c:pt idx="17">
                  <c:v>4. B</c:v>
                </c:pt>
                <c:pt idx="18">
                  <c:v>4. C</c:v>
                </c:pt>
                <c:pt idx="19">
                  <c:v>4.D</c:v>
                </c:pt>
                <c:pt idx="20">
                  <c:v>5. A</c:v>
                </c:pt>
                <c:pt idx="21">
                  <c:v>5. B</c:v>
                </c:pt>
                <c:pt idx="22">
                  <c:v>5.C</c:v>
                </c:pt>
                <c:pt idx="23">
                  <c:v>5. D</c:v>
                </c:pt>
                <c:pt idx="24">
                  <c:v>6. A</c:v>
                </c:pt>
                <c:pt idx="25">
                  <c:v>6. B</c:v>
                </c:pt>
                <c:pt idx="26">
                  <c:v>6. C</c:v>
                </c:pt>
                <c:pt idx="27">
                  <c:v>6. D</c:v>
                </c:pt>
                <c:pt idx="28">
                  <c:v>7. A</c:v>
                </c:pt>
                <c:pt idx="29">
                  <c:v>7. B</c:v>
                </c:pt>
                <c:pt idx="30">
                  <c:v>7. C</c:v>
                </c:pt>
                <c:pt idx="31">
                  <c:v>7. D</c:v>
                </c:pt>
                <c:pt idx="32">
                  <c:v>8. A</c:v>
                </c:pt>
                <c:pt idx="33">
                  <c:v>8. B</c:v>
                </c:pt>
                <c:pt idx="34">
                  <c:v>8. C</c:v>
                </c:pt>
                <c:pt idx="35">
                  <c:v>8. D</c:v>
                </c:pt>
              </c:strCache>
            </c:strRef>
          </c:cat>
          <c:val>
            <c:numRef>
              <c:f>List3!$B$2:$B$37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</c:v>
                </c:pt>
                <c:pt idx="23">
                  <c:v>2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2</c:v>
                </c:pt>
                <c:pt idx="29">
                  <c:v>5</c:v>
                </c:pt>
                <c:pt idx="30">
                  <c:v>3</c:v>
                </c:pt>
                <c:pt idx="31">
                  <c:v>5</c:v>
                </c:pt>
                <c:pt idx="32">
                  <c:v>5</c:v>
                </c:pt>
                <c:pt idx="33">
                  <c:v>6</c:v>
                </c:pt>
                <c:pt idx="34">
                  <c:v>5</c:v>
                </c:pt>
                <c:pt idx="3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7-42C4-9E49-DB9064FF6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8527552"/>
        <c:axId val="1298532544"/>
        <c:axId val="1416845728"/>
      </c:bar3DChart>
      <c:catAx>
        <c:axId val="12985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sr-Latn-RS"/>
          </a:p>
        </c:txPr>
        <c:crossAx val="1298532544"/>
        <c:crosses val="autoZero"/>
        <c:auto val="1"/>
        <c:lblAlgn val="ctr"/>
        <c:lblOffset val="100"/>
        <c:noMultiLvlLbl val="0"/>
      </c:catAx>
      <c:valAx>
        <c:axId val="129853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98527552"/>
        <c:crosses val="autoZero"/>
        <c:crossBetween val="between"/>
      </c:valAx>
      <c:serAx>
        <c:axId val="14168457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298532544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Century Gothic" panose="020B0502020202020204" pitchFamily="34" charset="0"/>
              </a:rPr>
              <a:t>Negativne ocjene po predmetima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925869510027925E-2"/>
          <c:y val="0.11376941457586622"/>
          <c:w val="0.9441482609799442"/>
          <c:h val="0.742113989783535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0D9-4AAD-A12F-DC4B9BC53FCD}"/>
              </c:ext>
            </c:extLst>
          </c:dPt>
          <c:dPt>
            <c:idx val="1"/>
            <c:bubble3D val="0"/>
            <c:spPr>
              <a:solidFill>
                <a:srgbClr val="CC006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0D9-4AAD-A12F-DC4B9BC53F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0D9-4AAD-A12F-DC4B9BC53FC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0D9-4AAD-A12F-DC4B9BC53FCD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40D9-4AAD-A12F-DC4B9BC53FCD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40D9-4AAD-A12F-DC4B9BC53FCD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40D9-4AAD-A12F-DC4B9BC53FCD}"/>
              </c:ext>
            </c:extLst>
          </c:dPt>
          <c:dPt>
            <c:idx val="7"/>
            <c:bubble3D val="0"/>
            <c:spPr>
              <a:solidFill>
                <a:srgbClr val="CC00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40D9-4AAD-A12F-DC4B9BC53F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List4!$A$2:$A$9</c:f>
              <c:strCache>
                <c:ptCount val="8"/>
                <c:pt idx="0">
                  <c:v>POVIJEST</c:v>
                </c:pt>
                <c:pt idx="1">
                  <c:v>INFORMATIKA</c:v>
                </c:pt>
                <c:pt idx="2">
                  <c:v>ENGLESKI JEZIK</c:v>
                </c:pt>
                <c:pt idx="3">
                  <c:v>MATEMATIKA</c:v>
                </c:pt>
                <c:pt idx="4">
                  <c:v>FIZIKA</c:v>
                </c:pt>
                <c:pt idx="5">
                  <c:v>BIOLOGIJA</c:v>
                </c:pt>
                <c:pt idx="6">
                  <c:v>KEMIJA</c:v>
                </c:pt>
                <c:pt idx="7">
                  <c:v>HRVATSKI JEZIK </c:v>
                </c:pt>
              </c:strCache>
            </c:strRef>
          </c:cat>
          <c:val>
            <c:numRef>
              <c:f>List4!$B$2:$B$9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10</c:v>
                </c:pt>
                <c:pt idx="3">
                  <c:v>11</c:v>
                </c:pt>
                <c:pt idx="4">
                  <c:v>9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0D9-4AAD-A12F-DC4B9BC53FC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0.65167</cdr:x>
      <cdr:y>0.52008</cdr:y>
    </cdr:from>
    <cdr:to>
      <cdr:x>0.85167</cdr:x>
      <cdr:y>0.77378</cdr:y>
    </cdr:to>
    <cdr:sp macro="" textlink="">
      <cdr:nvSpPr>
        <cdr:cNvPr id="2" name="TekstniOkvir 1">
          <a:extLst xmlns:a="http://schemas.openxmlformats.org/drawingml/2006/main">
            <a:ext uri="{FF2B5EF4-FFF2-40B4-BE49-F238E27FC236}">
              <a16:creationId xmlns:a16="http://schemas.microsoft.com/office/drawing/2014/main" id="{679336A4-C06A-4DCF-8B12-FE1C5DE3D0E9}"/>
            </a:ext>
          </a:extLst>
        </cdr:cNvPr>
        <cdr:cNvSpPr txBox="1"/>
      </cdr:nvSpPr>
      <cdr:spPr>
        <a:xfrm xmlns:a="http://schemas.openxmlformats.org/drawingml/2006/main">
          <a:off x="2979420" y="18745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hr-HR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0F034B-2636-447C-94D8-60C04C9AE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2191546"/>
          </a:xfrm>
        </p:spPr>
        <p:txBody>
          <a:bodyPr>
            <a:normAutofit fontScale="90000"/>
          </a:bodyPr>
          <a:lstStyle/>
          <a:p>
            <a:r>
              <a:rPr lang="hr-HR" dirty="0"/>
              <a:t>Analiza uspjeha na prvom kvartalu </a:t>
            </a:r>
            <a:r>
              <a:rPr lang="hr-HR" dirty="0" err="1"/>
              <a:t>šk.god</a:t>
            </a:r>
            <a:r>
              <a:rPr lang="hr-HR" dirty="0"/>
              <a:t>. 2021./2022.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59AC959-5061-4CC1-ACFE-5BE8145D8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994951"/>
            <a:ext cx="9448800" cy="781234"/>
          </a:xfrm>
        </p:spPr>
        <p:txBody>
          <a:bodyPr/>
          <a:lstStyle/>
          <a:p>
            <a:r>
              <a:rPr lang="hr-HR" dirty="0"/>
              <a:t>OSNOVNA ŠKOLA DUBOVAC</a:t>
            </a:r>
          </a:p>
        </p:txBody>
      </p:sp>
    </p:spTree>
    <p:extLst>
      <p:ext uri="{BB962C8B-B14F-4D97-AF65-F5344CB8AC3E}">
        <p14:creationId xmlns:p14="http://schemas.microsoft.com/office/powerpoint/2010/main" val="327696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04787B91-BD47-429E-BE7E-880D6574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97151"/>
            <a:ext cx="8610600" cy="958788"/>
          </a:xfrm>
        </p:spPr>
        <p:txBody>
          <a:bodyPr>
            <a:normAutofit fontScale="90000"/>
          </a:bodyPr>
          <a:lstStyle/>
          <a:p>
            <a:r>
              <a:rPr lang="hr-HR" dirty="0">
                <a:latin typeface="+mn-lt"/>
              </a:rPr>
              <a:t>Izostanci </a:t>
            </a:r>
            <a:br>
              <a:rPr lang="hr-HR" sz="1600" dirty="0">
                <a:latin typeface="+mn-lt"/>
              </a:rPr>
            </a:br>
            <a:r>
              <a:rPr lang="hr-HR" sz="1600" dirty="0">
                <a:latin typeface="+mn-lt"/>
              </a:rPr>
              <a:t>IZNIMNO JE PUNO IZOSTANAKA ZBOG IZOLACIJA I SAMOIZOLACIJA UZROKOVANIH COVID-19 VIRUSOM</a:t>
            </a:r>
            <a:endParaRPr lang="hr-HR" dirty="0">
              <a:latin typeface="+mn-lt"/>
            </a:endParaRPr>
          </a:p>
        </p:txBody>
      </p:sp>
      <p:graphicFrame>
        <p:nvGraphicFramePr>
          <p:cNvPr id="8" name="Rezervirano mjesto sadržaja 7">
            <a:extLst>
              <a:ext uri="{FF2B5EF4-FFF2-40B4-BE49-F238E27FC236}">
                <a16:creationId xmlns:a16="http://schemas.microsoft.com/office/drawing/2014/main" id="{B21116B6-6017-4911-ACE4-4C5C3C5A0F9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3789998"/>
              </p:ext>
            </p:extLst>
          </p:nvPr>
        </p:nvGraphicFramePr>
        <p:xfrm>
          <a:off x="532661" y="1506958"/>
          <a:ext cx="5468644" cy="5375433"/>
        </p:xfrm>
        <a:graphic>
          <a:graphicData uri="http://schemas.openxmlformats.org/drawingml/2006/table">
            <a:tbl>
              <a:tblPr/>
              <a:tblGrid>
                <a:gridCol w="1181098">
                  <a:extLst>
                    <a:ext uri="{9D8B030D-6E8A-4147-A177-3AD203B41FA5}">
                      <a16:colId xmlns:a16="http://schemas.microsoft.com/office/drawing/2014/main" val="97560228"/>
                    </a:ext>
                  </a:extLst>
                </a:gridCol>
                <a:gridCol w="1569404">
                  <a:extLst>
                    <a:ext uri="{9D8B030D-6E8A-4147-A177-3AD203B41FA5}">
                      <a16:colId xmlns:a16="http://schemas.microsoft.com/office/drawing/2014/main" val="863910677"/>
                    </a:ext>
                  </a:extLst>
                </a:gridCol>
                <a:gridCol w="1488505">
                  <a:extLst>
                    <a:ext uri="{9D8B030D-6E8A-4147-A177-3AD203B41FA5}">
                      <a16:colId xmlns:a16="http://schemas.microsoft.com/office/drawing/2014/main" val="571889625"/>
                    </a:ext>
                  </a:extLst>
                </a:gridCol>
                <a:gridCol w="1229637">
                  <a:extLst>
                    <a:ext uri="{9D8B030D-6E8A-4147-A177-3AD203B41FA5}">
                      <a16:colId xmlns:a16="http://schemas.microsoft.com/office/drawing/2014/main" val="437427143"/>
                    </a:ext>
                  </a:extLst>
                </a:gridCol>
              </a:tblGrid>
              <a:tr h="26609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IZOSTANCI RN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916771"/>
                  </a:ext>
                </a:extLst>
              </a:tr>
              <a:tr h="60946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RAZRED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UKUPAN BROJ IZOSTANAKA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NEOPRAVDANI IZOSTANCI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MODEL C ZA CIJELI RAZRED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107737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 A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96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660495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 B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232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833087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 C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119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8673618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 D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063177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 V.Jelsa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328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250739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 A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384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431074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 B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524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39189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 C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392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962703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 D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27661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 V.Jelsa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112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740320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 A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404072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 B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171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478265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 C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452403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 D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383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842279"/>
                  </a:ext>
                </a:extLst>
              </a:tr>
              <a:tr h="40813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 i 4. V.Jelsa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432898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 Stative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687045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 A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126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404628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 B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468904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 C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307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41090"/>
                  </a:ext>
                </a:extLst>
              </a:tr>
              <a:tr h="206802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4.D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336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378976"/>
                  </a:ext>
                </a:extLst>
              </a:tr>
              <a:tr h="162511">
                <a:tc>
                  <a:txBody>
                    <a:bodyPr/>
                    <a:lstStyle/>
                    <a:p>
                      <a:pPr algn="l" fontAlgn="b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UKUPNO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4424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3,75</a:t>
                      </a:r>
                    </a:p>
                  </a:txBody>
                  <a:tcPr marL="5799" marR="5799" marT="57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60975"/>
                  </a:ext>
                </a:extLst>
              </a:tr>
            </a:tbl>
          </a:graphicData>
        </a:graphic>
      </p:graphicFrame>
      <p:graphicFrame>
        <p:nvGraphicFramePr>
          <p:cNvPr id="9" name="Rezervirano mjesto sadržaja 8">
            <a:extLst>
              <a:ext uri="{FF2B5EF4-FFF2-40B4-BE49-F238E27FC236}">
                <a16:creationId xmlns:a16="http://schemas.microsoft.com/office/drawing/2014/main" id="{535CAAB2-BD36-49AA-A014-B5EFC973A92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92314332"/>
              </p:ext>
            </p:extLst>
          </p:nvPr>
        </p:nvGraphicFramePr>
        <p:xfrm>
          <a:off x="6427433" y="1506958"/>
          <a:ext cx="4731797" cy="5351039"/>
        </p:xfrm>
        <a:graphic>
          <a:graphicData uri="http://schemas.openxmlformats.org/drawingml/2006/table">
            <a:tbl>
              <a:tblPr/>
              <a:tblGrid>
                <a:gridCol w="1008036">
                  <a:extLst>
                    <a:ext uri="{9D8B030D-6E8A-4147-A177-3AD203B41FA5}">
                      <a16:colId xmlns:a16="http://schemas.microsoft.com/office/drawing/2014/main" val="884399260"/>
                    </a:ext>
                  </a:extLst>
                </a:gridCol>
                <a:gridCol w="1363038">
                  <a:extLst>
                    <a:ext uri="{9D8B030D-6E8A-4147-A177-3AD203B41FA5}">
                      <a16:colId xmlns:a16="http://schemas.microsoft.com/office/drawing/2014/main" val="1893987568"/>
                    </a:ext>
                  </a:extLst>
                </a:gridCol>
                <a:gridCol w="1292777">
                  <a:extLst>
                    <a:ext uri="{9D8B030D-6E8A-4147-A177-3AD203B41FA5}">
                      <a16:colId xmlns:a16="http://schemas.microsoft.com/office/drawing/2014/main" val="3736999926"/>
                    </a:ext>
                  </a:extLst>
                </a:gridCol>
                <a:gridCol w="1067946">
                  <a:extLst>
                    <a:ext uri="{9D8B030D-6E8A-4147-A177-3AD203B41FA5}">
                      <a16:colId xmlns:a16="http://schemas.microsoft.com/office/drawing/2014/main" val="2189073042"/>
                    </a:ext>
                  </a:extLst>
                </a:gridCol>
              </a:tblGrid>
              <a:tr h="462435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IZOSTANCI PN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23456"/>
                  </a:ext>
                </a:extLst>
              </a:tr>
              <a:tr h="717246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RAZRED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UKUPAN BROJ IZOSTANAKA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NEOPRAVDANI IZOSTANCI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MODEL C ZA CIJELI RAZRED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748086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 A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803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403920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 B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519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457789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5.C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219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988663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 D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398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8308781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 A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605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057997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 B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193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673510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 C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301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615128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 D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532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4386055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 A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444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028491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 B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370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263222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 C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522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844453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 D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491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440151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 A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516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2121521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 B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432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151396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 C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790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982225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 D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361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383130"/>
                  </a:ext>
                </a:extLst>
              </a:tr>
              <a:tr h="245374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UKUPNO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7496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1,9375</a:t>
                      </a:r>
                    </a:p>
                  </a:txBody>
                  <a:tcPr marL="7098" marR="7098" marT="70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396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4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510CE790-0B04-4E7F-8D97-BB62DDCF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Pedagoške mjere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21052EE-2E6C-45BC-9E4C-6FD3E0658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 prvom kvartalu izdane su 4 pedagoške mjere.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5311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10C1E1-7667-488D-8A4B-64FDC98F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SURADNJA S RODITELJIMA, razredno ozračje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368228-1341-45F8-94AF-7A697E213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Prema navodima razrednika suradnja s roditeljima je zadovoljavajuća kao i razredno ozračje koje su svi istaknuli kao pozitivno i poticajno. </a:t>
            </a:r>
          </a:p>
        </p:txBody>
      </p:sp>
    </p:spTree>
    <p:extLst>
      <p:ext uri="{BB962C8B-B14F-4D97-AF65-F5344CB8AC3E}">
        <p14:creationId xmlns:p14="http://schemas.microsoft.com/office/powerpoint/2010/main" val="85631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AA911D-4CB1-4038-B1B9-D673D5CD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505134"/>
          </a:xfrm>
        </p:spPr>
        <p:txBody>
          <a:bodyPr>
            <a:normAutofit fontScale="90000"/>
          </a:bodyPr>
          <a:lstStyle/>
          <a:p>
            <a:r>
              <a:rPr lang="hr-HR" dirty="0"/>
              <a:t>Prijedlozi za poboljšanje rada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C664E5-B7C2-48CC-BDBA-7901B8BF1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29306"/>
            <a:ext cx="10820400" cy="4789380"/>
          </a:xfrm>
        </p:spPr>
        <p:txBody>
          <a:bodyPr>
            <a:normAutofit lnSpcReduction="10000"/>
          </a:bodyPr>
          <a:lstStyle/>
          <a:p>
            <a:pPr marL="343260" indent="-342900">
              <a:spcBef>
                <a:spcPts val="0"/>
              </a:spcBef>
              <a:buClr>
                <a:srgbClr val="000000"/>
              </a:buClr>
              <a:buFont typeface="+mj-lt"/>
              <a:buAutoNum type="arabicPeriod"/>
              <a:defRPr/>
            </a:pPr>
            <a:r>
              <a:rPr kumimoji="0" lang="hr-H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Redovito  ocjenjivati i uvažavati posebnosti razrednih odjela i učenika i doslovno primjenjivati planirano prema  IOOP-u.</a:t>
            </a:r>
            <a:endParaRPr kumimoji="0" lang="hr-HR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kumimoji="0" lang="hr-HR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kumimoji="0" lang="hr-H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2. Pridržavati se planova pisanih ispita i uvažavati planove</a:t>
            </a:r>
            <a:r>
              <a:rPr lang="hr-H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kumimoji="0" lang="hr-H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drugih učitelja.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kumimoji="0" lang="hr-HR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kumimoji="0" lang="hr-H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3. Na satovima  razrednika provoditi razgovore i radionice s naglaskom na očuvanje mentalnog zdravlja,   prevenciju nasilja, učenje, motivaciju...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kumimoji="0" lang="hr-HR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kumimoji="0" lang="hr-H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4. Redovito surađivati s roditeljima i uspostaviti  e-komunikaciju i obavijestiti roditelje učenika koji imaju negativne ocjene i dogovoriti  nastavne sadržaje  koje treba  ispravljati.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kumimoji="0" lang="hr-HR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r-HR" sz="1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lang="hr-H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r>
              <a:rPr kumimoji="0" lang="hr-H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Obavezno pozvati pisanim putem roditelje koji nisu do sada  na informacijama ili roditeljskim sastancima. Kada roditelji dolaze na razgovor sa stručnom službom škole, nazočnost razrednika je obavezna!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kumimoji="0" lang="hr-HR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r-H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6. </a:t>
            </a:r>
            <a:r>
              <a:rPr kumimoji="0" lang="hr-H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Uputiti roditelje učenika koji imaju određene probleme u  Obiteljski centar, Službu za mentalno zdravlje   ili psihologu prema dogovoru na RV.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kumimoji="0" lang="hr-HR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kumimoji="0" lang="hr-H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</a:rPr>
              <a:t>7. Domaći uradci trebaju imati za cilj ponavljanje i vježbanje nastavnih sadržaja te je potrebno da su dobro strukturirani i funkcionalni kako bi ishodi bili očekivani.</a:t>
            </a:r>
            <a:endParaRPr kumimoji="0" lang="hr-HR" sz="1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FFFFFF"/>
                </a:solidFill>
              </a:uFill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298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A4C053-1020-4CD6-839C-3BA8A4C1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Broj učenika</a:t>
            </a:r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1ED275F8-F6DF-449C-A4D2-6E1E68C05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195428"/>
              </p:ext>
            </p:extLst>
          </p:nvPr>
        </p:nvGraphicFramePr>
        <p:xfrm>
          <a:off x="685800" y="1802167"/>
          <a:ext cx="10820400" cy="477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921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C263D34C-321C-4075-80DD-C7E55A70C7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196088"/>
              </p:ext>
            </p:extLst>
          </p:nvPr>
        </p:nvGraphicFramePr>
        <p:xfrm>
          <a:off x="1473693" y="630315"/>
          <a:ext cx="8629095" cy="561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83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F33CB750-7996-4EF8-9795-93F05D9B81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787096"/>
              </p:ext>
            </p:extLst>
          </p:nvPr>
        </p:nvGraphicFramePr>
        <p:xfrm>
          <a:off x="1127464" y="843379"/>
          <a:ext cx="9277165" cy="529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9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2ED6B2-DDB0-4B83-BA32-F86DC592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70517"/>
            <a:ext cx="8610600" cy="89664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hr-HR" sz="4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hr-HR" sz="4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NEGATIVNE OCJENE U RN</a:t>
            </a:r>
            <a:br>
              <a:rPr lang="hr-H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br>
              <a:rPr lang="hr-HR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C775F7-FAC6-4AE4-8038-BBD372E91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12559"/>
            <a:ext cx="10820400" cy="617885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hr-HR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indent="0">
              <a:buNone/>
            </a:pPr>
            <a:r>
              <a:rPr lang="hr-HR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hr-HR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0" indent="0">
              <a:buNone/>
            </a:pPr>
            <a:endParaRPr lang="hr-HR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E28382BA-F66E-400F-8779-3AFF10EA6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382503"/>
              </p:ext>
            </p:extLst>
          </p:nvPr>
        </p:nvGraphicFramePr>
        <p:xfrm>
          <a:off x="2024109" y="861936"/>
          <a:ext cx="5779365" cy="6011074"/>
        </p:xfrm>
        <a:graphic>
          <a:graphicData uri="http://schemas.openxmlformats.org/drawingml/2006/table">
            <a:tbl>
              <a:tblPr/>
              <a:tblGrid>
                <a:gridCol w="1851608">
                  <a:extLst>
                    <a:ext uri="{9D8B030D-6E8A-4147-A177-3AD203B41FA5}">
                      <a16:colId xmlns:a16="http://schemas.microsoft.com/office/drawing/2014/main" val="1923588905"/>
                    </a:ext>
                  </a:extLst>
                </a:gridCol>
                <a:gridCol w="1663949">
                  <a:extLst>
                    <a:ext uri="{9D8B030D-6E8A-4147-A177-3AD203B41FA5}">
                      <a16:colId xmlns:a16="http://schemas.microsoft.com/office/drawing/2014/main" val="4134362978"/>
                    </a:ext>
                  </a:extLst>
                </a:gridCol>
                <a:gridCol w="2263808">
                  <a:extLst>
                    <a:ext uri="{9D8B030D-6E8A-4147-A177-3AD203B41FA5}">
                      <a16:colId xmlns:a16="http://schemas.microsoft.com/office/drawing/2014/main" val="3541551325"/>
                    </a:ext>
                  </a:extLst>
                </a:gridCol>
              </a:tblGrid>
              <a:tr h="308668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Razredni odjel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Broj učenika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Negativno ocijenjeni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551951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 A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222146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 B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06613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 C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651761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 D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745141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1. V.Jelsa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576302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UKUPNO 1.R.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911074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 A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519544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 B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995210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 C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587467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 D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474551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2. V.Jelsa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746035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UKUPNO 2.R.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109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192742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 A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016748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 B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345360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 C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496608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 D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812147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 </a:t>
                      </a:r>
                      <a:r>
                        <a:rPr lang="hr-H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V.Jelsa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751666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UKUPNO 3.R.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82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553026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 V.Jelsa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372790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 Stative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714740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 A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098904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 B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559370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 C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86659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4.D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337710"/>
                  </a:ext>
                </a:extLst>
              </a:tr>
              <a:tr h="212681"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UKUPNO 4.R.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91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1552809"/>
                  </a:ext>
                </a:extLst>
              </a:tr>
              <a:tr h="242397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RN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366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4791" marR="4791" marT="47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8685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49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32D0DC-68DC-4235-B378-B36AE8D2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32661"/>
            <a:ext cx="8610600" cy="798990"/>
          </a:xfrm>
        </p:spPr>
        <p:txBody>
          <a:bodyPr/>
          <a:lstStyle/>
          <a:p>
            <a:r>
              <a:rPr lang="hr-HR" dirty="0"/>
              <a:t>Negativne ocjene u </a:t>
            </a:r>
            <a:r>
              <a:rPr lang="hr-HR" dirty="0" err="1"/>
              <a:t>pn</a:t>
            </a: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593AA222-51FC-43F2-AF9B-051E3D5F7E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504338"/>
              </p:ext>
            </p:extLst>
          </p:nvPr>
        </p:nvGraphicFramePr>
        <p:xfrm>
          <a:off x="1535837" y="1331652"/>
          <a:ext cx="8229598" cy="5333937"/>
        </p:xfrm>
        <a:graphic>
          <a:graphicData uri="http://schemas.openxmlformats.org/drawingml/2006/table">
            <a:tbl>
              <a:tblPr/>
              <a:tblGrid>
                <a:gridCol w="1235436">
                  <a:extLst>
                    <a:ext uri="{9D8B030D-6E8A-4147-A177-3AD203B41FA5}">
                      <a16:colId xmlns:a16="http://schemas.microsoft.com/office/drawing/2014/main" val="2350166580"/>
                    </a:ext>
                  </a:extLst>
                </a:gridCol>
                <a:gridCol w="1554257">
                  <a:extLst>
                    <a:ext uri="{9D8B030D-6E8A-4147-A177-3AD203B41FA5}">
                      <a16:colId xmlns:a16="http://schemas.microsoft.com/office/drawing/2014/main" val="2413501811"/>
                    </a:ext>
                  </a:extLst>
                </a:gridCol>
                <a:gridCol w="1354995">
                  <a:extLst>
                    <a:ext uri="{9D8B030D-6E8A-4147-A177-3AD203B41FA5}">
                      <a16:colId xmlns:a16="http://schemas.microsoft.com/office/drawing/2014/main" val="1260116132"/>
                    </a:ext>
                  </a:extLst>
                </a:gridCol>
                <a:gridCol w="1414773">
                  <a:extLst>
                    <a:ext uri="{9D8B030D-6E8A-4147-A177-3AD203B41FA5}">
                      <a16:colId xmlns:a16="http://schemas.microsoft.com/office/drawing/2014/main" val="1669334937"/>
                    </a:ext>
                  </a:extLst>
                </a:gridCol>
                <a:gridCol w="1315142">
                  <a:extLst>
                    <a:ext uri="{9D8B030D-6E8A-4147-A177-3AD203B41FA5}">
                      <a16:colId xmlns:a16="http://schemas.microsoft.com/office/drawing/2014/main" val="759467548"/>
                    </a:ext>
                  </a:extLst>
                </a:gridCol>
                <a:gridCol w="1354995">
                  <a:extLst>
                    <a:ext uri="{9D8B030D-6E8A-4147-A177-3AD203B41FA5}">
                      <a16:colId xmlns:a16="http://schemas.microsoft.com/office/drawing/2014/main" val="496733242"/>
                    </a:ext>
                  </a:extLst>
                </a:gridCol>
              </a:tblGrid>
              <a:tr h="684765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Razred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Broj negativno ocijenjenih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negativna ocjena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 negativne ocjene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 negativne ocjene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 i više negativnih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984318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 A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441442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 B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725878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5.C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4292121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5. D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5320793"/>
                  </a:ext>
                </a:extLst>
              </a:tr>
              <a:tr h="33221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UKUPNO 5.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015312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 A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0889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 B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92266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 C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015910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6. D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342947"/>
                  </a:ext>
                </a:extLst>
              </a:tr>
              <a:tr h="33221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UKUPNO 6.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640685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 A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71690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 B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796696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 C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200348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7. D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640213"/>
                  </a:ext>
                </a:extLst>
              </a:tr>
              <a:tr h="33221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UKUPNO 7.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31733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 A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699837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 B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15796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 C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361935"/>
                  </a:ext>
                </a:extLst>
              </a:tr>
              <a:tr h="207520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 D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376436"/>
                  </a:ext>
                </a:extLst>
              </a:tr>
              <a:tr h="33221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UKUPNO 8.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5644" marR="5644" marT="56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825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75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CFAAF5ED-3C24-461F-A87F-F5CAB1441D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7232645"/>
              </p:ext>
            </p:extLst>
          </p:nvPr>
        </p:nvGraphicFramePr>
        <p:xfrm>
          <a:off x="1793289" y="1029810"/>
          <a:ext cx="8185212" cy="511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09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EEC64D-5340-4313-9BAF-D11F94AC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300947"/>
          </a:xfrm>
        </p:spPr>
        <p:txBody>
          <a:bodyPr>
            <a:normAutofit/>
          </a:bodyPr>
          <a:lstStyle/>
          <a:p>
            <a:r>
              <a:rPr lang="hr-HR" sz="800" dirty="0"/>
              <a:t>.</a:t>
            </a:r>
          </a:p>
        </p:txBody>
      </p:sp>
      <p:graphicFrame>
        <p:nvGraphicFramePr>
          <p:cNvPr id="5" name="Rezervirano mjesto sadržaja 4">
            <a:extLst>
              <a:ext uri="{FF2B5EF4-FFF2-40B4-BE49-F238E27FC236}">
                <a16:creationId xmlns:a16="http://schemas.microsoft.com/office/drawing/2014/main" id="{AE64974B-E096-40BF-909D-ADAA7DB7751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6478232"/>
              </p:ext>
            </p:extLst>
          </p:nvPr>
        </p:nvGraphicFramePr>
        <p:xfrm>
          <a:off x="685800" y="1233996"/>
          <a:ext cx="5333999" cy="4367813"/>
        </p:xfrm>
        <a:graphic>
          <a:graphicData uri="http://schemas.openxmlformats.org/drawingml/2006/table">
            <a:tbl>
              <a:tblPr/>
              <a:tblGrid>
                <a:gridCol w="3492215">
                  <a:extLst>
                    <a:ext uri="{9D8B030D-6E8A-4147-A177-3AD203B41FA5}">
                      <a16:colId xmlns:a16="http://schemas.microsoft.com/office/drawing/2014/main" val="1858916295"/>
                    </a:ext>
                  </a:extLst>
                </a:gridCol>
                <a:gridCol w="1841784">
                  <a:extLst>
                    <a:ext uri="{9D8B030D-6E8A-4147-A177-3AD203B41FA5}">
                      <a16:colId xmlns:a16="http://schemas.microsoft.com/office/drawing/2014/main" val="2364409937"/>
                    </a:ext>
                  </a:extLst>
                </a:gridCol>
              </a:tblGrid>
              <a:tr h="1166973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Predmeti s negativnim ocjenama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Broj negativnih ocjena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39791"/>
                  </a:ext>
                </a:extLst>
              </a:tr>
              <a:tr h="400105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POVIJEST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641854"/>
                  </a:ext>
                </a:extLst>
              </a:tr>
              <a:tr h="400105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INFORMATIKA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425285"/>
                  </a:ext>
                </a:extLst>
              </a:tr>
              <a:tr h="400105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ENGLESKI JEZIK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117610"/>
                  </a:ext>
                </a:extLst>
              </a:tr>
              <a:tr h="400105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MATEMATIKA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9286"/>
                  </a:ext>
                </a:extLst>
              </a:tr>
              <a:tr h="400105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FIZIKA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681358"/>
                  </a:ext>
                </a:extLst>
              </a:tr>
              <a:tr h="400105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BIOLOGIJA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090609"/>
                  </a:ext>
                </a:extLst>
              </a:tr>
              <a:tr h="400105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KEMIJA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570066"/>
                  </a:ext>
                </a:extLst>
              </a:tr>
              <a:tr h="400105"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HRVATSKI JEZIK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11360"/>
                  </a:ext>
                </a:extLst>
              </a:tr>
            </a:tbl>
          </a:graphicData>
        </a:graphic>
      </p:graphicFrame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CD2A58A7-9618-4777-9823-82385262D8B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5226208"/>
              </p:ext>
            </p:extLst>
          </p:nvPr>
        </p:nvGraphicFramePr>
        <p:xfrm>
          <a:off x="6172200" y="1233488"/>
          <a:ext cx="5334000" cy="498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431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02644504-C726-4C5C-8A8F-0671E4A7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Uspjeh učenika </a:t>
            </a:r>
            <a:r>
              <a:rPr lang="hr-HR" dirty="0" err="1"/>
              <a:t>pn</a:t>
            </a:r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1FD4173-4F76-414E-970A-B408A2F24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U PN je 90 % pozitivno ocijenjenih učenika. Na razini cijele škole 94, 7 % učenika je pozitivno ocijenjeno što je bolji rezultat u usporedbi s prethodnim godinama.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U PN dosta je učenika neocijenjeno zbog čestih izostanaka uzrokovanih izolacijama i samoizolacijama.</a:t>
            </a:r>
          </a:p>
        </p:txBody>
      </p:sp>
    </p:spTree>
    <p:extLst>
      <p:ext uri="{BB962C8B-B14F-4D97-AF65-F5344CB8AC3E}">
        <p14:creationId xmlns:p14="http://schemas.microsoft.com/office/powerpoint/2010/main" val="1675210679"/>
      </p:ext>
    </p:extLst>
  </p:cSld>
  <p:clrMapOvr>
    <a:masterClrMapping/>
  </p:clrMapOvr>
</p:sld>
</file>

<file path=ppt/theme/theme1.xml><?xml version="1.0" encoding="utf-8"?>
<a:theme xmlns:a="http://schemas.openxmlformats.org/drawingml/2006/main" name="Isparavanj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TM04033937[[fn=Isparavanje]]</Template>
  <TotalTime>209</TotalTime>
  <Words>935</Words>
  <Application>Microsoft Office PowerPoint</Application>
  <PresentationFormat>Široki zaslon</PresentationFormat>
  <Paragraphs>432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Isparavanje</vt:lpstr>
      <vt:lpstr>Analiza uspjeha na prvom kvartalu šk.god. 2021./2022.</vt:lpstr>
      <vt:lpstr>Broj učenika</vt:lpstr>
      <vt:lpstr>PowerPoint prezentacija</vt:lpstr>
      <vt:lpstr>PowerPoint prezentacija</vt:lpstr>
      <vt:lpstr> NEGATIVNE OCJENE U RN  </vt:lpstr>
      <vt:lpstr>Negativne ocjene u pn</vt:lpstr>
      <vt:lpstr>PowerPoint prezentacija</vt:lpstr>
      <vt:lpstr>.</vt:lpstr>
      <vt:lpstr>Uspjeh učenika pn</vt:lpstr>
      <vt:lpstr>Izostanci  IZNIMNO JE PUNO IZOSTANAKA ZBOG IZOLACIJA I SAMOIZOLACIJA UZROKOVANIH COVID-19 VIRUSOM</vt:lpstr>
      <vt:lpstr>Pedagoške mjere</vt:lpstr>
      <vt:lpstr>SURADNJA S RODITELJIMA, razredno ozračje </vt:lpstr>
      <vt:lpstr>Prijedlozi za poboljšanje rada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uspjeha na prvom kvartalu šk.god. 2021./2022.</dc:title>
  <dc:creator>ANITA BROZOVIĆ</dc:creator>
  <cp:lastModifiedBy>ANITA BROZOVIĆ</cp:lastModifiedBy>
  <cp:revision>15</cp:revision>
  <dcterms:created xsi:type="dcterms:W3CDTF">2021-11-04T21:08:41Z</dcterms:created>
  <dcterms:modified xsi:type="dcterms:W3CDTF">2021-11-05T09:10:34Z</dcterms:modified>
</cp:coreProperties>
</file>