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80" r:id="rId3"/>
    <p:sldMasterId id="2147483697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DEB11-E741-4840-B9B5-EAAEF33A1E5D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1E50B-14FC-4AE5-9AF3-DCF9011A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82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ACBD3C-9D4D-4E85-8360-855EF123CE11}" type="slidenum">
              <a:rPr lang="hr-HR" altLang="sr-Latn-R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237009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2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983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337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338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slov i dva sadržaja iznad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60400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6138334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660400" y="4268788"/>
            <a:ext cx="10752667" cy="16748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1920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630767" y="1216025"/>
            <a:ext cx="10782300" cy="472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108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273051" y="1"/>
            <a:ext cx="11709400" cy="6753225"/>
            <a:chOff x="129" y="0"/>
            <a:chExt cx="5532" cy="4254"/>
          </a:xfrm>
        </p:grpSpPr>
        <p:sp>
          <p:nvSpPr>
            <p:cNvPr id="9011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>
                <a:gd name="T0" fmla="*/ 674 w 5532"/>
                <a:gd name="T1" fmla="*/ 2 h 3843"/>
                <a:gd name="T2" fmla="*/ 5531 w 5532"/>
                <a:gd name="T3" fmla="*/ 0 h 3843"/>
                <a:gd name="T4" fmla="*/ 5531 w 5532"/>
                <a:gd name="T5" fmla="*/ 3832 h 3843"/>
                <a:gd name="T6" fmla="*/ 0 w 5532"/>
                <a:gd name="T7" fmla="*/ 3842 h 3843"/>
                <a:gd name="T8" fmla="*/ 6 w 5532"/>
                <a:gd name="T9" fmla="*/ 580 h 3843"/>
                <a:gd name="T10" fmla="*/ 14 w 5532"/>
                <a:gd name="T11" fmla="*/ 547 h 3843"/>
                <a:gd name="T12" fmla="*/ 25 w 5532"/>
                <a:gd name="T13" fmla="*/ 504 h 3843"/>
                <a:gd name="T14" fmla="*/ 36 w 5532"/>
                <a:gd name="T15" fmla="*/ 473 h 3843"/>
                <a:gd name="T16" fmla="*/ 51 w 5532"/>
                <a:gd name="T17" fmla="*/ 458 h 3843"/>
                <a:gd name="T18" fmla="*/ 64 w 5532"/>
                <a:gd name="T19" fmla="*/ 448 h 3843"/>
                <a:gd name="T20" fmla="*/ 656 w 5532"/>
                <a:gd name="T21" fmla="*/ 5 h 3843"/>
                <a:gd name="T22" fmla="*/ 674 w 5532"/>
                <a:gd name="T23" fmla="*/ 2 h 3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 sz="1800">
                <a:solidFill>
                  <a:srgbClr val="000000"/>
                </a:solidFill>
              </a:endParaRPr>
            </a:p>
          </p:txBody>
        </p:sp>
        <p:grpSp>
          <p:nvGrpSpPr>
            <p:cNvPr id="90116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9011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1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1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0130" name="Freeform 18"/>
          <p:cNvSpPr>
            <a:spLocks/>
          </p:cNvSpPr>
          <p:nvPr/>
        </p:nvSpPr>
        <p:spPr bwMode="auto">
          <a:xfrm>
            <a:off x="364067" y="796925"/>
            <a:ext cx="1075267" cy="717550"/>
          </a:xfrm>
          <a:custGeom>
            <a:avLst/>
            <a:gdLst>
              <a:gd name="T0" fmla="*/ 129 w 508"/>
              <a:gd name="T1" fmla="*/ 376 h 452"/>
              <a:gd name="T2" fmla="*/ 272 w 508"/>
              <a:gd name="T3" fmla="*/ 427 h 452"/>
              <a:gd name="T4" fmla="*/ 313 w 508"/>
              <a:gd name="T5" fmla="*/ 451 h 452"/>
              <a:gd name="T6" fmla="*/ 333 w 508"/>
              <a:gd name="T7" fmla="*/ 449 h 452"/>
              <a:gd name="T8" fmla="*/ 348 w 508"/>
              <a:gd name="T9" fmla="*/ 376 h 452"/>
              <a:gd name="T10" fmla="*/ 365 w 508"/>
              <a:gd name="T11" fmla="*/ 332 h 452"/>
              <a:gd name="T12" fmla="*/ 382 w 508"/>
              <a:gd name="T13" fmla="*/ 262 h 452"/>
              <a:gd name="T14" fmla="*/ 394 w 508"/>
              <a:gd name="T15" fmla="*/ 221 h 452"/>
              <a:gd name="T16" fmla="*/ 409 w 508"/>
              <a:gd name="T17" fmla="*/ 181 h 452"/>
              <a:gd name="T18" fmla="*/ 423 w 508"/>
              <a:gd name="T19" fmla="*/ 133 h 452"/>
              <a:gd name="T20" fmla="*/ 445 w 508"/>
              <a:gd name="T21" fmla="*/ 98 h 452"/>
              <a:gd name="T22" fmla="*/ 469 w 508"/>
              <a:gd name="T23" fmla="*/ 48 h 452"/>
              <a:gd name="T24" fmla="*/ 507 w 508"/>
              <a:gd name="T25" fmla="*/ 0 h 452"/>
              <a:gd name="T26" fmla="*/ 25 w 508"/>
              <a:gd name="T27" fmla="*/ 335 h 452"/>
              <a:gd name="T28" fmla="*/ 0 w 508"/>
              <a:gd name="T29" fmla="*/ 358 h 452"/>
              <a:gd name="T30" fmla="*/ 76 w 508"/>
              <a:gd name="T31" fmla="*/ 360 h 452"/>
              <a:gd name="T32" fmla="*/ 129 w 508"/>
              <a:gd name="T33" fmla="*/ 3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340784" y="654051"/>
            <a:ext cx="1312333" cy="766763"/>
          </a:xfrm>
          <a:custGeom>
            <a:avLst/>
            <a:gdLst>
              <a:gd name="T0" fmla="*/ 0 w 620"/>
              <a:gd name="T1" fmla="*/ 477 h 483"/>
              <a:gd name="T2" fmla="*/ 13 w 620"/>
              <a:gd name="T3" fmla="*/ 452 h 483"/>
              <a:gd name="T4" fmla="*/ 56 w 620"/>
              <a:gd name="T5" fmla="*/ 422 h 483"/>
              <a:gd name="T6" fmla="*/ 619 w 620"/>
              <a:gd name="T7" fmla="*/ 0 h 483"/>
              <a:gd name="T8" fmla="*/ 425 w 620"/>
              <a:gd name="T9" fmla="*/ 184 h 483"/>
              <a:gd name="T10" fmla="*/ 329 w 620"/>
              <a:gd name="T11" fmla="*/ 336 h 483"/>
              <a:gd name="T12" fmla="*/ 268 w 620"/>
              <a:gd name="T13" fmla="*/ 482 h 483"/>
              <a:gd name="T14" fmla="*/ 197 w 620"/>
              <a:gd name="T15" fmla="*/ 449 h 483"/>
              <a:gd name="T16" fmla="*/ 119 w 620"/>
              <a:gd name="T17" fmla="*/ 425 h 483"/>
              <a:gd name="T18" fmla="*/ 70 w 620"/>
              <a:gd name="T19" fmla="*/ 429 h 483"/>
              <a:gd name="T20" fmla="*/ 28 w 620"/>
              <a:gd name="T21" fmla="*/ 440 h 483"/>
              <a:gd name="T22" fmla="*/ 0 w 620"/>
              <a:gd name="T23" fmla="*/ 477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dt" sz="quarter" idx="2"/>
          </p:nvPr>
        </p:nvSpPr>
        <p:spPr>
          <a:xfrm>
            <a:off x="908052" y="6067425"/>
            <a:ext cx="3067049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ftr" sz="quarter" idx="3"/>
          </p:nvPr>
        </p:nvSpPr>
        <p:spPr>
          <a:xfrm>
            <a:off x="4144433" y="6067425"/>
            <a:ext cx="4165600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4" name="Rectangle 2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300" y="6067425"/>
            <a:ext cx="3081867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5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90136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695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31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17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9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552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32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99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95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6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29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18551" y="1216025"/>
            <a:ext cx="2694516" cy="472757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30767" y="1216025"/>
            <a:ext cx="7884584" cy="47275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38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30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slov i dva sadržaja iznad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60400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6138334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660400" y="4268788"/>
            <a:ext cx="10752667" cy="16748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40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630767" y="1216025"/>
            <a:ext cx="10782300" cy="472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626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slov i dijagram ili organizacijsk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za SmartArt 2"/>
          <p:cNvSpPr>
            <a:spLocks noGrp="1"/>
          </p:cNvSpPr>
          <p:nvPr>
            <p:ph type="dgm" idx="1"/>
          </p:nvPr>
        </p:nvSpPr>
        <p:spPr>
          <a:xfrm>
            <a:off x="660400" y="2441576"/>
            <a:ext cx="10752667" cy="35020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559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660400" y="2441576"/>
            <a:ext cx="10752667" cy="35020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23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273051" y="1"/>
            <a:ext cx="11709400" cy="6753225"/>
            <a:chOff x="129" y="0"/>
            <a:chExt cx="5532" cy="4254"/>
          </a:xfrm>
        </p:grpSpPr>
        <p:sp>
          <p:nvSpPr>
            <p:cNvPr id="9011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>
                <a:gd name="T0" fmla="*/ 674 w 5532"/>
                <a:gd name="T1" fmla="*/ 2 h 3843"/>
                <a:gd name="T2" fmla="*/ 5531 w 5532"/>
                <a:gd name="T3" fmla="*/ 0 h 3843"/>
                <a:gd name="T4" fmla="*/ 5531 w 5532"/>
                <a:gd name="T5" fmla="*/ 3832 h 3843"/>
                <a:gd name="T6" fmla="*/ 0 w 5532"/>
                <a:gd name="T7" fmla="*/ 3842 h 3843"/>
                <a:gd name="T8" fmla="*/ 6 w 5532"/>
                <a:gd name="T9" fmla="*/ 580 h 3843"/>
                <a:gd name="T10" fmla="*/ 14 w 5532"/>
                <a:gd name="T11" fmla="*/ 547 h 3843"/>
                <a:gd name="T12" fmla="*/ 25 w 5532"/>
                <a:gd name="T13" fmla="*/ 504 h 3843"/>
                <a:gd name="T14" fmla="*/ 36 w 5532"/>
                <a:gd name="T15" fmla="*/ 473 h 3843"/>
                <a:gd name="T16" fmla="*/ 51 w 5532"/>
                <a:gd name="T17" fmla="*/ 458 h 3843"/>
                <a:gd name="T18" fmla="*/ 64 w 5532"/>
                <a:gd name="T19" fmla="*/ 448 h 3843"/>
                <a:gd name="T20" fmla="*/ 656 w 5532"/>
                <a:gd name="T21" fmla="*/ 5 h 3843"/>
                <a:gd name="T22" fmla="*/ 674 w 5532"/>
                <a:gd name="T23" fmla="*/ 2 h 3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 sz="1800">
                <a:solidFill>
                  <a:srgbClr val="000000"/>
                </a:solidFill>
              </a:endParaRPr>
            </a:p>
          </p:txBody>
        </p:sp>
        <p:grpSp>
          <p:nvGrpSpPr>
            <p:cNvPr id="90116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9011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1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1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0130" name="Freeform 18"/>
          <p:cNvSpPr>
            <a:spLocks/>
          </p:cNvSpPr>
          <p:nvPr/>
        </p:nvSpPr>
        <p:spPr bwMode="auto">
          <a:xfrm>
            <a:off x="364067" y="796925"/>
            <a:ext cx="1075267" cy="717550"/>
          </a:xfrm>
          <a:custGeom>
            <a:avLst/>
            <a:gdLst>
              <a:gd name="T0" fmla="*/ 129 w 508"/>
              <a:gd name="T1" fmla="*/ 376 h 452"/>
              <a:gd name="T2" fmla="*/ 272 w 508"/>
              <a:gd name="T3" fmla="*/ 427 h 452"/>
              <a:gd name="T4" fmla="*/ 313 w 508"/>
              <a:gd name="T5" fmla="*/ 451 h 452"/>
              <a:gd name="T6" fmla="*/ 333 w 508"/>
              <a:gd name="T7" fmla="*/ 449 h 452"/>
              <a:gd name="T8" fmla="*/ 348 w 508"/>
              <a:gd name="T9" fmla="*/ 376 h 452"/>
              <a:gd name="T10" fmla="*/ 365 w 508"/>
              <a:gd name="T11" fmla="*/ 332 h 452"/>
              <a:gd name="T12" fmla="*/ 382 w 508"/>
              <a:gd name="T13" fmla="*/ 262 h 452"/>
              <a:gd name="T14" fmla="*/ 394 w 508"/>
              <a:gd name="T15" fmla="*/ 221 h 452"/>
              <a:gd name="T16" fmla="*/ 409 w 508"/>
              <a:gd name="T17" fmla="*/ 181 h 452"/>
              <a:gd name="T18" fmla="*/ 423 w 508"/>
              <a:gd name="T19" fmla="*/ 133 h 452"/>
              <a:gd name="T20" fmla="*/ 445 w 508"/>
              <a:gd name="T21" fmla="*/ 98 h 452"/>
              <a:gd name="T22" fmla="*/ 469 w 508"/>
              <a:gd name="T23" fmla="*/ 48 h 452"/>
              <a:gd name="T24" fmla="*/ 507 w 508"/>
              <a:gd name="T25" fmla="*/ 0 h 452"/>
              <a:gd name="T26" fmla="*/ 25 w 508"/>
              <a:gd name="T27" fmla="*/ 335 h 452"/>
              <a:gd name="T28" fmla="*/ 0 w 508"/>
              <a:gd name="T29" fmla="*/ 358 h 452"/>
              <a:gd name="T30" fmla="*/ 76 w 508"/>
              <a:gd name="T31" fmla="*/ 360 h 452"/>
              <a:gd name="T32" fmla="*/ 129 w 508"/>
              <a:gd name="T33" fmla="*/ 3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340784" y="654051"/>
            <a:ext cx="1312333" cy="766763"/>
          </a:xfrm>
          <a:custGeom>
            <a:avLst/>
            <a:gdLst>
              <a:gd name="T0" fmla="*/ 0 w 620"/>
              <a:gd name="T1" fmla="*/ 477 h 483"/>
              <a:gd name="T2" fmla="*/ 13 w 620"/>
              <a:gd name="T3" fmla="*/ 452 h 483"/>
              <a:gd name="T4" fmla="*/ 56 w 620"/>
              <a:gd name="T5" fmla="*/ 422 h 483"/>
              <a:gd name="T6" fmla="*/ 619 w 620"/>
              <a:gd name="T7" fmla="*/ 0 h 483"/>
              <a:gd name="T8" fmla="*/ 425 w 620"/>
              <a:gd name="T9" fmla="*/ 184 h 483"/>
              <a:gd name="T10" fmla="*/ 329 w 620"/>
              <a:gd name="T11" fmla="*/ 336 h 483"/>
              <a:gd name="T12" fmla="*/ 268 w 620"/>
              <a:gd name="T13" fmla="*/ 482 h 483"/>
              <a:gd name="T14" fmla="*/ 197 w 620"/>
              <a:gd name="T15" fmla="*/ 449 h 483"/>
              <a:gd name="T16" fmla="*/ 119 w 620"/>
              <a:gd name="T17" fmla="*/ 425 h 483"/>
              <a:gd name="T18" fmla="*/ 70 w 620"/>
              <a:gd name="T19" fmla="*/ 429 h 483"/>
              <a:gd name="T20" fmla="*/ 28 w 620"/>
              <a:gd name="T21" fmla="*/ 440 h 483"/>
              <a:gd name="T22" fmla="*/ 0 w 620"/>
              <a:gd name="T23" fmla="*/ 477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dt" sz="quarter" idx="2"/>
          </p:nvPr>
        </p:nvSpPr>
        <p:spPr>
          <a:xfrm>
            <a:off x="908052" y="6067425"/>
            <a:ext cx="3067049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ftr" sz="quarter" idx="3"/>
          </p:nvPr>
        </p:nvSpPr>
        <p:spPr>
          <a:xfrm>
            <a:off x="4144433" y="6067425"/>
            <a:ext cx="4165600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4" name="Rectangle 2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300" y="6067425"/>
            <a:ext cx="3081867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5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90136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0932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508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043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260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275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44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657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402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8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25593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45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18551" y="1216025"/>
            <a:ext cx="2694516" cy="472757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30767" y="1216025"/>
            <a:ext cx="7884584" cy="47275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92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292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slov i dva sadržaja iznad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60400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6138334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660400" y="4268788"/>
            <a:ext cx="10752667" cy="16748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907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630767" y="1216025"/>
            <a:ext cx="10782300" cy="472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80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slov i dijagram ili organizacijsk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za SmartArt 2"/>
          <p:cNvSpPr>
            <a:spLocks noGrp="1"/>
          </p:cNvSpPr>
          <p:nvPr>
            <p:ph type="dgm" idx="1"/>
          </p:nvPr>
        </p:nvSpPr>
        <p:spPr>
          <a:xfrm>
            <a:off x="660400" y="2441576"/>
            <a:ext cx="10752667" cy="35020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824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660400" y="2441576"/>
            <a:ext cx="10752667" cy="35020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549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273051" y="1"/>
            <a:ext cx="11709400" cy="6753225"/>
            <a:chOff x="129" y="0"/>
            <a:chExt cx="5532" cy="4254"/>
          </a:xfrm>
        </p:grpSpPr>
        <p:sp>
          <p:nvSpPr>
            <p:cNvPr id="9011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>
                <a:gd name="T0" fmla="*/ 674 w 5532"/>
                <a:gd name="T1" fmla="*/ 2 h 3843"/>
                <a:gd name="T2" fmla="*/ 5531 w 5532"/>
                <a:gd name="T3" fmla="*/ 0 h 3843"/>
                <a:gd name="T4" fmla="*/ 5531 w 5532"/>
                <a:gd name="T5" fmla="*/ 3832 h 3843"/>
                <a:gd name="T6" fmla="*/ 0 w 5532"/>
                <a:gd name="T7" fmla="*/ 3842 h 3843"/>
                <a:gd name="T8" fmla="*/ 6 w 5532"/>
                <a:gd name="T9" fmla="*/ 580 h 3843"/>
                <a:gd name="T10" fmla="*/ 14 w 5532"/>
                <a:gd name="T11" fmla="*/ 547 h 3843"/>
                <a:gd name="T12" fmla="*/ 25 w 5532"/>
                <a:gd name="T13" fmla="*/ 504 h 3843"/>
                <a:gd name="T14" fmla="*/ 36 w 5532"/>
                <a:gd name="T15" fmla="*/ 473 h 3843"/>
                <a:gd name="T16" fmla="*/ 51 w 5532"/>
                <a:gd name="T17" fmla="*/ 458 h 3843"/>
                <a:gd name="T18" fmla="*/ 64 w 5532"/>
                <a:gd name="T19" fmla="*/ 448 h 3843"/>
                <a:gd name="T20" fmla="*/ 656 w 5532"/>
                <a:gd name="T21" fmla="*/ 5 h 3843"/>
                <a:gd name="T22" fmla="*/ 674 w 5532"/>
                <a:gd name="T23" fmla="*/ 2 h 3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r-HR" sz="1800">
                <a:solidFill>
                  <a:srgbClr val="000000"/>
                </a:solidFill>
              </a:endParaRPr>
            </a:p>
          </p:txBody>
        </p:sp>
        <p:grpSp>
          <p:nvGrpSpPr>
            <p:cNvPr id="90116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9011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1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1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012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0130" name="Freeform 18"/>
          <p:cNvSpPr>
            <a:spLocks/>
          </p:cNvSpPr>
          <p:nvPr/>
        </p:nvSpPr>
        <p:spPr bwMode="auto">
          <a:xfrm>
            <a:off x="364067" y="796925"/>
            <a:ext cx="1075267" cy="717550"/>
          </a:xfrm>
          <a:custGeom>
            <a:avLst/>
            <a:gdLst>
              <a:gd name="T0" fmla="*/ 129 w 508"/>
              <a:gd name="T1" fmla="*/ 376 h 452"/>
              <a:gd name="T2" fmla="*/ 272 w 508"/>
              <a:gd name="T3" fmla="*/ 427 h 452"/>
              <a:gd name="T4" fmla="*/ 313 w 508"/>
              <a:gd name="T5" fmla="*/ 451 h 452"/>
              <a:gd name="T6" fmla="*/ 333 w 508"/>
              <a:gd name="T7" fmla="*/ 449 h 452"/>
              <a:gd name="T8" fmla="*/ 348 w 508"/>
              <a:gd name="T9" fmla="*/ 376 h 452"/>
              <a:gd name="T10" fmla="*/ 365 w 508"/>
              <a:gd name="T11" fmla="*/ 332 h 452"/>
              <a:gd name="T12" fmla="*/ 382 w 508"/>
              <a:gd name="T13" fmla="*/ 262 h 452"/>
              <a:gd name="T14" fmla="*/ 394 w 508"/>
              <a:gd name="T15" fmla="*/ 221 h 452"/>
              <a:gd name="T16" fmla="*/ 409 w 508"/>
              <a:gd name="T17" fmla="*/ 181 h 452"/>
              <a:gd name="T18" fmla="*/ 423 w 508"/>
              <a:gd name="T19" fmla="*/ 133 h 452"/>
              <a:gd name="T20" fmla="*/ 445 w 508"/>
              <a:gd name="T21" fmla="*/ 98 h 452"/>
              <a:gd name="T22" fmla="*/ 469 w 508"/>
              <a:gd name="T23" fmla="*/ 48 h 452"/>
              <a:gd name="T24" fmla="*/ 507 w 508"/>
              <a:gd name="T25" fmla="*/ 0 h 452"/>
              <a:gd name="T26" fmla="*/ 25 w 508"/>
              <a:gd name="T27" fmla="*/ 335 h 452"/>
              <a:gd name="T28" fmla="*/ 0 w 508"/>
              <a:gd name="T29" fmla="*/ 358 h 452"/>
              <a:gd name="T30" fmla="*/ 76 w 508"/>
              <a:gd name="T31" fmla="*/ 360 h 452"/>
              <a:gd name="T32" fmla="*/ 129 w 508"/>
              <a:gd name="T33" fmla="*/ 3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340784" y="654051"/>
            <a:ext cx="1312333" cy="766763"/>
          </a:xfrm>
          <a:custGeom>
            <a:avLst/>
            <a:gdLst>
              <a:gd name="T0" fmla="*/ 0 w 620"/>
              <a:gd name="T1" fmla="*/ 477 h 483"/>
              <a:gd name="T2" fmla="*/ 13 w 620"/>
              <a:gd name="T3" fmla="*/ 452 h 483"/>
              <a:gd name="T4" fmla="*/ 56 w 620"/>
              <a:gd name="T5" fmla="*/ 422 h 483"/>
              <a:gd name="T6" fmla="*/ 619 w 620"/>
              <a:gd name="T7" fmla="*/ 0 h 483"/>
              <a:gd name="T8" fmla="*/ 425 w 620"/>
              <a:gd name="T9" fmla="*/ 184 h 483"/>
              <a:gd name="T10" fmla="*/ 329 w 620"/>
              <a:gd name="T11" fmla="*/ 336 h 483"/>
              <a:gd name="T12" fmla="*/ 268 w 620"/>
              <a:gd name="T13" fmla="*/ 482 h 483"/>
              <a:gd name="T14" fmla="*/ 197 w 620"/>
              <a:gd name="T15" fmla="*/ 449 h 483"/>
              <a:gd name="T16" fmla="*/ 119 w 620"/>
              <a:gd name="T17" fmla="*/ 425 h 483"/>
              <a:gd name="T18" fmla="*/ 70 w 620"/>
              <a:gd name="T19" fmla="*/ 429 h 483"/>
              <a:gd name="T20" fmla="*/ 28 w 620"/>
              <a:gd name="T21" fmla="*/ 440 h 483"/>
              <a:gd name="T22" fmla="*/ 0 w 620"/>
              <a:gd name="T23" fmla="*/ 477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dt" sz="quarter" idx="2"/>
          </p:nvPr>
        </p:nvSpPr>
        <p:spPr>
          <a:xfrm>
            <a:off x="908052" y="6067425"/>
            <a:ext cx="3067049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ftr" sz="quarter" idx="3"/>
          </p:nvPr>
        </p:nvSpPr>
        <p:spPr>
          <a:xfrm>
            <a:off x="4144433" y="6067425"/>
            <a:ext cx="4165600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4" name="Rectangle 2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300" y="6067425"/>
            <a:ext cx="3081867" cy="393700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0135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90136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052140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268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8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36451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064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32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62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7795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736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400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935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18551" y="1216025"/>
            <a:ext cx="2694516" cy="472757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30767" y="1216025"/>
            <a:ext cx="7884584" cy="47275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648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358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slov i dva sadržaja iznad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60400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6138334" y="2441576"/>
            <a:ext cx="5274733" cy="16748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660400" y="4268788"/>
            <a:ext cx="10752667" cy="16748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6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99642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630767" y="1216025"/>
            <a:ext cx="10782300" cy="472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323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slov i dijagram ili organizacijsk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za SmartArt 2"/>
          <p:cNvSpPr>
            <a:spLocks noGrp="1"/>
          </p:cNvSpPr>
          <p:nvPr>
            <p:ph type="dgm" idx="1"/>
          </p:nvPr>
        </p:nvSpPr>
        <p:spPr>
          <a:xfrm>
            <a:off x="660400" y="2441576"/>
            <a:ext cx="10752667" cy="35020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149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767" y="1216025"/>
            <a:ext cx="1076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660400" y="2441576"/>
            <a:ext cx="10752667" cy="35020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77333" y="6067426"/>
            <a:ext cx="31834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064000" y="6067426"/>
            <a:ext cx="4301067" cy="4984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551333" y="6067426"/>
            <a:ext cx="2844800" cy="511175"/>
          </a:xfrm>
        </p:spPr>
        <p:txBody>
          <a:bodyPr/>
          <a:lstStyle>
            <a:lvl1pPr>
              <a:defRPr/>
            </a:lvl1pPr>
          </a:lstStyle>
          <a:p>
            <a:endParaRPr 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1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641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406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856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8E58F-C593-4376-8826-2EBB332AB354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F4790-3E43-484C-BCF3-42B39CD146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00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194734" y="0"/>
            <a:ext cx="11696700" cy="6726238"/>
            <a:chOff x="92" y="0"/>
            <a:chExt cx="5526" cy="4237"/>
          </a:xfrm>
        </p:grpSpPr>
        <p:grpSp>
          <p:nvGrpSpPr>
            <p:cNvPr id="89091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8909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>
                  <a:gd name="T0" fmla="*/ 684 w 5526"/>
                  <a:gd name="T1" fmla="*/ 3 h 3828"/>
                  <a:gd name="T2" fmla="*/ 708 w 5526"/>
                  <a:gd name="T3" fmla="*/ 2 h 3828"/>
                  <a:gd name="T4" fmla="*/ 5523 w 5526"/>
                  <a:gd name="T5" fmla="*/ 0 h 3828"/>
                  <a:gd name="T6" fmla="*/ 5525 w 5526"/>
                  <a:gd name="T7" fmla="*/ 3827 h 3828"/>
                  <a:gd name="T8" fmla="*/ 0 w 5526"/>
                  <a:gd name="T9" fmla="*/ 3827 h 3828"/>
                  <a:gd name="T10" fmla="*/ 7 w 5526"/>
                  <a:gd name="T11" fmla="*/ 577 h 3828"/>
                  <a:gd name="T12" fmla="*/ 9 w 5526"/>
                  <a:gd name="T13" fmla="*/ 544 h 3828"/>
                  <a:gd name="T14" fmla="*/ 14 w 5526"/>
                  <a:gd name="T15" fmla="*/ 516 h 3828"/>
                  <a:gd name="T16" fmla="*/ 22 w 5526"/>
                  <a:gd name="T17" fmla="*/ 490 h 3828"/>
                  <a:gd name="T18" fmla="*/ 35 w 5526"/>
                  <a:gd name="T19" fmla="*/ 470 h 3828"/>
                  <a:gd name="T20" fmla="*/ 51 w 5526"/>
                  <a:gd name="T21" fmla="*/ 456 h 3828"/>
                  <a:gd name="T22" fmla="*/ 64 w 5526"/>
                  <a:gd name="T23" fmla="*/ 446 h 3828"/>
                  <a:gd name="T24" fmla="*/ 594 w 5526"/>
                  <a:gd name="T25" fmla="*/ 52 h 3828"/>
                  <a:gd name="T26" fmla="*/ 630 w 5526"/>
                  <a:gd name="T27" fmla="*/ 26 h 3828"/>
                  <a:gd name="T28" fmla="*/ 654 w 5526"/>
                  <a:gd name="T29" fmla="*/ 9 h 3828"/>
                  <a:gd name="T30" fmla="*/ 684 w 5526"/>
                  <a:gd name="T31" fmla="*/ 3 h 3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9093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8909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>
                    <a:gd name="T0" fmla="*/ 154 w 580"/>
                    <a:gd name="T1" fmla="*/ 440 h 533"/>
                    <a:gd name="T2" fmla="*/ 323 w 580"/>
                    <a:gd name="T3" fmla="*/ 493 h 533"/>
                    <a:gd name="T4" fmla="*/ 372 w 580"/>
                    <a:gd name="T5" fmla="*/ 517 h 533"/>
                    <a:gd name="T6" fmla="*/ 411 w 580"/>
                    <a:gd name="T7" fmla="*/ 532 h 533"/>
                    <a:gd name="T8" fmla="*/ 411 w 580"/>
                    <a:gd name="T9" fmla="*/ 497 h 533"/>
                    <a:gd name="T10" fmla="*/ 415 w 580"/>
                    <a:gd name="T11" fmla="*/ 440 h 533"/>
                    <a:gd name="T12" fmla="*/ 425 w 580"/>
                    <a:gd name="T13" fmla="*/ 395 h 533"/>
                    <a:gd name="T14" fmla="*/ 441 w 580"/>
                    <a:gd name="T15" fmla="*/ 326 h 533"/>
                    <a:gd name="T16" fmla="*/ 457 w 580"/>
                    <a:gd name="T17" fmla="*/ 276 h 533"/>
                    <a:gd name="T18" fmla="*/ 474 w 580"/>
                    <a:gd name="T19" fmla="*/ 240 h 533"/>
                    <a:gd name="T20" fmla="*/ 488 w 580"/>
                    <a:gd name="T21" fmla="*/ 190 h 533"/>
                    <a:gd name="T22" fmla="*/ 504 w 580"/>
                    <a:gd name="T23" fmla="*/ 149 h 533"/>
                    <a:gd name="T24" fmla="*/ 525 w 580"/>
                    <a:gd name="T25" fmla="*/ 102 h 533"/>
                    <a:gd name="T26" fmla="*/ 579 w 580"/>
                    <a:gd name="T27" fmla="*/ 0 h 533"/>
                    <a:gd name="T28" fmla="*/ 28 w 580"/>
                    <a:gd name="T29" fmla="*/ 398 h 533"/>
                    <a:gd name="T30" fmla="*/ 0 w 580"/>
                    <a:gd name="T31" fmla="*/ 420 h 533"/>
                    <a:gd name="T32" fmla="*/ 90 w 580"/>
                    <a:gd name="T33" fmla="*/ 423 h 533"/>
                    <a:gd name="T34" fmla="*/ 154 w 580"/>
                    <a:gd name="T35" fmla="*/ 440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hr-HR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09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>
                    <a:gd name="T0" fmla="*/ 0 w 620"/>
                    <a:gd name="T1" fmla="*/ 472 h 473"/>
                    <a:gd name="T2" fmla="*/ 15 w 620"/>
                    <a:gd name="T3" fmla="*/ 445 h 473"/>
                    <a:gd name="T4" fmla="*/ 61 w 620"/>
                    <a:gd name="T5" fmla="*/ 411 h 473"/>
                    <a:gd name="T6" fmla="*/ 619 w 620"/>
                    <a:gd name="T7" fmla="*/ 0 h 473"/>
                    <a:gd name="T8" fmla="*/ 466 w 620"/>
                    <a:gd name="T9" fmla="*/ 153 h 473"/>
                    <a:gd name="T10" fmla="*/ 366 w 620"/>
                    <a:gd name="T11" fmla="*/ 315 h 473"/>
                    <a:gd name="T12" fmla="*/ 301 w 620"/>
                    <a:gd name="T13" fmla="*/ 467 h 473"/>
                    <a:gd name="T14" fmla="*/ 222 w 620"/>
                    <a:gd name="T15" fmla="*/ 435 h 473"/>
                    <a:gd name="T16" fmla="*/ 132 w 620"/>
                    <a:gd name="T17" fmla="*/ 413 h 473"/>
                    <a:gd name="T18" fmla="*/ 76 w 620"/>
                    <a:gd name="T19" fmla="*/ 420 h 473"/>
                    <a:gd name="T20" fmla="*/ 30 w 620"/>
                    <a:gd name="T21" fmla="*/ 432 h 473"/>
                    <a:gd name="T22" fmla="*/ 0 w 620"/>
                    <a:gd name="T23" fmla="*/ 472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hr-HR" sz="18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89096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8909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09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09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9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91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30767" y="1216025"/>
            <a:ext cx="1076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8911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2441576"/>
            <a:ext cx="10752667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891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7333" y="6067426"/>
            <a:ext cx="318346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067426"/>
            <a:ext cx="430106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1333" y="6067426"/>
            <a:ext cx="28448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5" name="Freeform 27"/>
          <p:cNvSpPr>
            <a:spLocks/>
          </p:cNvSpPr>
          <p:nvPr/>
        </p:nvSpPr>
        <p:spPr bwMode="auto">
          <a:xfrm>
            <a:off x="4872567" y="2257425"/>
            <a:ext cx="2730500" cy="90488"/>
          </a:xfrm>
          <a:custGeom>
            <a:avLst/>
            <a:gdLst>
              <a:gd name="T0" fmla="*/ 10 w 1290"/>
              <a:gd name="T1" fmla="*/ 0 h 57"/>
              <a:gd name="T2" fmla="*/ 0 w 1290"/>
              <a:gd name="T3" fmla="*/ 19 h 57"/>
              <a:gd name="T4" fmla="*/ 2 w 1290"/>
              <a:gd name="T5" fmla="*/ 40 h 57"/>
              <a:gd name="T6" fmla="*/ 28 w 1290"/>
              <a:gd name="T7" fmla="*/ 50 h 57"/>
              <a:gd name="T8" fmla="*/ 148 w 1290"/>
              <a:gd name="T9" fmla="*/ 53 h 57"/>
              <a:gd name="T10" fmla="*/ 297 w 1290"/>
              <a:gd name="T11" fmla="*/ 53 h 57"/>
              <a:gd name="T12" fmla="*/ 468 w 1290"/>
              <a:gd name="T13" fmla="*/ 53 h 57"/>
              <a:gd name="T14" fmla="*/ 667 w 1290"/>
              <a:gd name="T15" fmla="*/ 53 h 57"/>
              <a:gd name="T16" fmla="*/ 830 w 1290"/>
              <a:gd name="T17" fmla="*/ 53 h 57"/>
              <a:gd name="T18" fmla="*/ 993 w 1290"/>
              <a:gd name="T19" fmla="*/ 55 h 57"/>
              <a:gd name="T20" fmla="*/ 1139 w 1290"/>
              <a:gd name="T21" fmla="*/ 53 h 57"/>
              <a:gd name="T22" fmla="*/ 1226 w 1290"/>
              <a:gd name="T23" fmla="*/ 56 h 57"/>
              <a:gd name="T24" fmla="*/ 1279 w 1290"/>
              <a:gd name="T25" fmla="*/ 47 h 57"/>
              <a:gd name="T26" fmla="*/ 1289 w 1290"/>
              <a:gd name="T27" fmla="*/ 25 h 57"/>
              <a:gd name="T28" fmla="*/ 1275 w 1290"/>
              <a:gd name="T29" fmla="*/ 14 h 57"/>
              <a:gd name="T30" fmla="*/ 1274 w 1290"/>
              <a:gd name="T31" fmla="*/ 27 h 57"/>
              <a:gd name="T32" fmla="*/ 1261 w 1290"/>
              <a:gd name="T33" fmla="*/ 35 h 57"/>
              <a:gd name="T34" fmla="*/ 1236 w 1290"/>
              <a:gd name="T35" fmla="*/ 38 h 57"/>
              <a:gd name="T36" fmla="*/ 1196 w 1290"/>
              <a:gd name="T37" fmla="*/ 40 h 57"/>
              <a:gd name="T38" fmla="*/ 1121 w 1290"/>
              <a:gd name="T39" fmla="*/ 40 h 57"/>
              <a:gd name="T40" fmla="*/ 973 w 1290"/>
              <a:gd name="T41" fmla="*/ 40 h 57"/>
              <a:gd name="T42" fmla="*/ 844 w 1290"/>
              <a:gd name="T43" fmla="*/ 40 h 57"/>
              <a:gd name="T44" fmla="*/ 712 w 1290"/>
              <a:gd name="T45" fmla="*/ 38 h 57"/>
              <a:gd name="T46" fmla="*/ 584 w 1290"/>
              <a:gd name="T47" fmla="*/ 40 h 57"/>
              <a:gd name="T48" fmla="*/ 432 w 1290"/>
              <a:gd name="T49" fmla="*/ 42 h 57"/>
              <a:gd name="T50" fmla="*/ 315 w 1290"/>
              <a:gd name="T51" fmla="*/ 43 h 57"/>
              <a:gd name="T52" fmla="*/ 226 w 1290"/>
              <a:gd name="T53" fmla="*/ 40 h 57"/>
              <a:gd name="T54" fmla="*/ 141 w 1290"/>
              <a:gd name="T55" fmla="*/ 42 h 57"/>
              <a:gd name="T56" fmla="*/ 78 w 1290"/>
              <a:gd name="T57" fmla="*/ 40 h 57"/>
              <a:gd name="T58" fmla="*/ 41 w 1290"/>
              <a:gd name="T59" fmla="*/ 40 h 57"/>
              <a:gd name="T60" fmla="*/ 20 w 1290"/>
              <a:gd name="T61" fmla="*/ 35 h 57"/>
              <a:gd name="T62" fmla="*/ 14 w 1290"/>
              <a:gd name="T63" fmla="*/ 22 h 57"/>
              <a:gd name="T64" fmla="*/ 10 w 1290"/>
              <a:gd name="T65" fmla="*/ 4 h 57"/>
              <a:gd name="T66" fmla="*/ 5 w 1290"/>
              <a:gd name="T67" fmla="*/ 5 h 57"/>
              <a:gd name="T68" fmla="*/ 7 w 1290"/>
              <a:gd name="T69" fmla="*/ 6 h 57"/>
              <a:gd name="T70" fmla="*/ 10 w 1290"/>
              <a:gd name="T71" fmla="*/ 0 h 57"/>
              <a:gd name="T72" fmla="*/ 10 w 1290"/>
              <a:gd name="T73" fmla="*/ 4 h 57"/>
              <a:gd name="T74" fmla="*/ 9 w 1290"/>
              <a:gd name="T75" fmla="*/ 6 h 57"/>
              <a:gd name="T76" fmla="*/ 10 w 1290"/>
              <a:gd name="T77" fmla="*/ 0 h 57"/>
              <a:gd name="T78" fmla="*/ 10 w 1290"/>
              <a:gd name="T79" fmla="*/ 4 h 57"/>
              <a:gd name="T80" fmla="*/ 9 w 1290"/>
              <a:gd name="T81" fmla="*/ 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5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194734" y="0"/>
            <a:ext cx="11696700" cy="6726238"/>
            <a:chOff x="92" y="0"/>
            <a:chExt cx="5526" cy="4237"/>
          </a:xfrm>
        </p:grpSpPr>
        <p:grpSp>
          <p:nvGrpSpPr>
            <p:cNvPr id="89091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8909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>
                  <a:gd name="T0" fmla="*/ 684 w 5526"/>
                  <a:gd name="T1" fmla="*/ 3 h 3828"/>
                  <a:gd name="T2" fmla="*/ 708 w 5526"/>
                  <a:gd name="T3" fmla="*/ 2 h 3828"/>
                  <a:gd name="T4" fmla="*/ 5523 w 5526"/>
                  <a:gd name="T5" fmla="*/ 0 h 3828"/>
                  <a:gd name="T6" fmla="*/ 5525 w 5526"/>
                  <a:gd name="T7" fmla="*/ 3827 h 3828"/>
                  <a:gd name="T8" fmla="*/ 0 w 5526"/>
                  <a:gd name="T9" fmla="*/ 3827 h 3828"/>
                  <a:gd name="T10" fmla="*/ 7 w 5526"/>
                  <a:gd name="T11" fmla="*/ 577 h 3828"/>
                  <a:gd name="T12" fmla="*/ 9 w 5526"/>
                  <a:gd name="T13" fmla="*/ 544 h 3828"/>
                  <a:gd name="T14" fmla="*/ 14 w 5526"/>
                  <a:gd name="T15" fmla="*/ 516 h 3828"/>
                  <a:gd name="T16" fmla="*/ 22 w 5526"/>
                  <a:gd name="T17" fmla="*/ 490 h 3828"/>
                  <a:gd name="T18" fmla="*/ 35 w 5526"/>
                  <a:gd name="T19" fmla="*/ 470 h 3828"/>
                  <a:gd name="T20" fmla="*/ 51 w 5526"/>
                  <a:gd name="T21" fmla="*/ 456 h 3828"/>
                  <a:gd name="T22" fmla="*/ 64 w 5526"/>
                  <a:gd name="T23" fmla="*/ 446 h 3828"/>
                  <a:gd name="T24" fmla="*/ 594 w 5526"/>
                  <a:gd name="T25" fmla="*/ 52 h 3828"/>
                  <a:gd name="T26" fmla="*/ 630 w 5526"/>
                  <a:gd name="T27" fmla="*/ 26 h 3828"/>
                  <a:gd name="T28" fmla="*/ 654 w 5526"/>
                  <a:gd name="T29" fmla="*/ 9 h 3828"/>
                  <a:gd name="T30" fmla="*/ 684 w 5526"/>
                  <a:gd name="T31" fmla="*/ 3 h 3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9093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8909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>
                    <a:gd name="T0" fmla="*/ 154 w 580"/>
                    <a:gd name="T1" fmla="*/ 440 h 533"/>
                    <a:gd name="T2" fmla="*/ 323 w 580"/>
                    <a:gd name="T3" fmla="*/ 493 h 533"/>
                    <a:gd name="T4" fmla="*/ 372 w 580"/>
                    <a:gd name="T5" fmla="*/ 517 h 533"/>
                    <a:gd name="T6" fmla="*/ 411 w 580"/>
                    <a:gd name="T7" fmla="*/ 532 h 533"/>
                    <a:gd name="T8" fmla="*/ 411 w 580"/>
                    <a:gd name="T9" fmla="*/ 497 h 533"/>
                    <a:gd name="T10" fmla="*/ 415 w 580"/>
                    <a:gd name="T11" fmla="*/ 440 h 533"/>
                    <a:gd name="T12" fmla="*/ 425 w 580"/>
                    <a:gd name="T13" fmla="*/ 395 h 533"/>
                    <a:gd name="T14" fmla="*/ 441 w 580"/>
                    <a:gd name="T15" fmla="*/ 326 h 533"/>
                    <a:gd name="T16" fmla="*/ 457 w 580"/>
                    <a:gd name="T17" fmla="*/ 276 h 533"/>
                    <a:gd name="T18" fmla="*/ 474 w 580"/>
                    <a:gd name="T19" fmla="*/ 240 h 533"/>
                    <a:gd name="T20" fmla="*/ 488 w 580"/>
                    <a:gd name="T21" fmla="*/ 190 h 533"/>
                    <a:gd name="T22" fmla="*/ 504 w 580"/>
                    <a:gd name="T23" fmla="*/ 149 h 533"/>
                    <a:gd name="T24" fmla="*/ 525 w 580"/>
                    <a:gd name="T25" fmla="*/ 102 h 533"/>
                    <a:gd name="T26" fmla="*/ 579 w 580"/>
                    <a:gd name="T27" fmla="*/ 0 h 533"/>
                    <a:gd name="T28" fmla="*/ 28 w 580"/>
                    <a:gd name="T29" fmla="*/ 398 h 533"/>
                    <a:gd name="T30" fmla="*/ 0 w 580"/>
                    <a:gd name="T31" fmla="*/ 420 h 533"/>
                    <a:gd name="T32" fmla="*/ 90 w 580"/>
                    <a:gd name="T33" fmla="*/ 423 h 533"/>
                    <a:gd name="T34" fmla="*/ 154 w 580"/>
                    <a:gd name="T35" fmla="*/ 440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hr-HR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09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>
                    <a:gd name="T0" fmla="*/ 0 w 620"/>
                    <a:gd name="T1" fmla="*/ 472 h 473"/>
                    <a:gd name="T2" fmla="*/ 15 w 620"/>
                    <a:gd name="T3" fmla="*/ 445 h 473"/>
                    <a:gd name="T4" fmla="*/ 61 w 620"/>
                    <a:gd name="T5" fmla="*/ 411 h 473"/>
                    <a:gd name="T6" fmla="*/ 619 w 620"/>
                    <a:gd name="T7" fmla="*/ 0 h 473"/>
                    <a:gd name="T8" fmla="*/ 466 w 620"/>
                    <a:gd name="T9" fmla="*/ 153 h 473"/>
                    <a:gd name="T10" fmla="*/ 366 w 620"/>
                    <a:gd name="T11" fmla="*/ 315 h 473"/>
                    <a:gd name="T12" fmla="*/ 301 w 620"/>
                    <a:gd name="T13" fmla="*/ 467 h 473"/>
                    <a:gd name="T14" fmla="*/ 222 w 620"/>
                    <a:gd name="T15" fmla="*/ 435 h 473"/>
                    <a:gd name="T16" fmla="*/ 132 w 620"/>
                    <a:gd name="T17" fmla="*/ 413 h 473"/>
                    <a:gd name="T18" fmla="*/ 76 w 620"/>
                    <a:gd name="T19" fmla="*/ 420 h 473"/>
                    <a:gd name="T20" fmla="*/ 30 w 620"/>
                    <a:gd name="T21" fmla="*/ 432 h 473"/>
                    <a:gd name="T22" fmla="*/ 0 w 620"/>
                    <a:gd name="T23" fmla="*/ 472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hr-HR" sz="18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89096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8909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09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09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9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91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30767" y="1216025"/>
            <a:ext cx="1076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8911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2441576"/>
            <a:ext cx="10752667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891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7333" y="6067426"/>
            <a:ext cx="318346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067426"/>
            <a:ext cx="430106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1333" y="6067426"/>
            <a:ext cx="28448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5" name="Freeform 27"/>
          <p:cNvSpPr>
            <a:spLocks/>
          </p:cNvSpPr>
          <p:nvPr/>
        </p:nvSpPr>
        <p:spPr bwMode="auto">
          <a:xfrm>
            <a:off x="4872567" y="2257425"/>
            <a:ext cx="2730500" cy="90488"/>
          </a:xfrm>
          <a:custGeom>
            <a:avLst/>
            <a:gdLst>
              <a:gd name="T0" fmla="*/ 10 w 1290"/>
              <a:gd name="T1" fmla="*/ 0 h 57"/>
              <a:gd name="T2" fmla="*/ 0 w 1290"/>
              <a:gd name="T3" fmla="*/ 19 h 57"/>
              <a:gd name="T4" fmla="*/ 2 w 1290"/>
              <a:gd name="T5" fmla="*/ 40 h 57"/>
              <a:gd name="T6" fmla="*/ 28 w 1290"/>
              <a:gd name="T7" fmla="*/ 50 h 57"/>
              <a:gd name="T8" fmla="*/ 148 w 1290"/>
              <a:gd name="T9" fmla="*/ 53 h 57"/>
              <a:gd name="T10" fmla="*/ 297 w 1290"/>
              <a:gd name="T11" fmla="*/ 53 h 57"/>
              <a:gd name="T12" fmla="*/ 468 w 1290"/>
              <a:gd name="T13" fmla="*/ 53 h 57"/>
              <a:gd name="T14" fmla="*/ 667 w 1290"/>
              <a:gd name="T15" fmla="*/ 53 h 57"/>
              <a:gd name="T16" fmla="*/ 830 w 1290"/>
              <a:gd name="T17" fmla="*/ 53 h 57"/>
              <a:gd name="T18" fmla="*/ 993 w 1290"/>
              <a:gd name="T19" fmla="*/ 55 h 57"/>
              <a:gd name="T20" fmla="*/ 1139 w 1290"/>
              <a:gd name="T21" fmla="*/ 53 h 57"/>
              <a:gd name="T22" fmla="*/ 1226 w 1290"/>
              <a:gd name="T23" fmla="*/ 56 h 57"/>
              <a:gd name="T24" fmla="*/ 1279 w 1290"/>
              <a:gd name="T25" fmla="*/ 47 h 57"/>
              <a:gd name="T26" fmla="*/ 1289 w 1290"/>
              <a:gd name="T27" fmla="*/ 25 h 57"/>
              <a:gd name="T28" fmla="*/ 1275 w 1290"/>
              <a:gd name="T29" fmla="*/ 14 h 57"/>
              <a:gd name="T30" fmla="*/ 1274 w 1290"/>
              <a:gd name="T31" fmla="*/ 27 h 57"/>
              <a:gd name="T32" fmla="*/ 1261 w 1290"/>
              <a:gd name="T33" fmla="*/ 35 h 57"/>
              <a:gd name="T34" fmla="*/ 1236 w 1290"/>
              <a:gd name="T35" fmla="*/ 38 h 57"/>
              <a:gd name="T36" fmla="*/ 1196 w 1290"/>
              <a:gd name="T37" fmla="*/ 40 h 57"/>
              <a:gd name="T38" fmla="*/ 1121 w 1290"/>
              <a:gd name="T39" fmla="*/ 40 h 57"/>
              <a:gd name="T40" fmla="*/ 973 w 1290"/>
              <a:gd name="T41" fmla="*/ 40 h 57"/>
              <a:gd name="T42" fmla="*/ 844 w 1290"/>
              <a:gd name="T43" fmla="*/ 40 h 57"/>
              <a:gd name="T44" fmla="*/ 712 w 1290"/>
              <a:gd name="T45" fmla="*/ 38 h 57"/>
              <a:gd name="T46" fmla="*/ 584 w 1290"/>
              <a:gd name="T47" fmla="*/ 40 h 57"/>
              <a:gd name="T48" fmla="*/ 432 w 1290"/>
              <a:gd name="T49" fmla="*/ 42 h 57"/>
              <a:gd name="T50" fmla="*/ 315 w 1290"/>
              <a:gd name="T51" fmla="*/ 43 h 57"/>
              <a:gd name="T52" fmla="*/ 226 w 1290"/>
              <a:gd name="T53" fmla="*/ 40 h 57"/>
              <a:gd name="T54" fmla="*/ 141 w 1290"/>
              <a:gd name="T55" fmla="*/ 42 h 57"/>
              <a:gd name="T56" fmla="*/ 78 w 1290"/>
              <a:gd name="T57" fmla="*/ 40 h 57"/>
              <a:gd name="T58" fmla="*/ 41 w 1290"/>
              <a:gd name="T59" fmla="*/ 40 h 57"/>
              <a:gd name="T60" fmla="*/ 20 w 1290"/>
              <a:gd name="T61" fmla="*/ 35 h 57"/>
              <a:gd name="T62" fmla="*/ 14 w 1290"/>
              <a:gd name="T63" fmla="*/ 22 h 57"/>
              <a:gd name="T64" fmla="*/ 10 w 1290"/>
              <a:gd name="T65" fmla="*/ 4 h 57"/>
              <a:gd name="T66" fmla="*/ 5 w 1290"/>
              <a:gd name="T67" fmla="*/ 5 h 57"/>
              <a:gd name="T68" fmla="*/ 7 w 1290"/>
              <a:gd name="T69" fmla="*/ 6 h 57"/>
              <a:gd name="T70" fmla="*/ 10 w 1290"/>
              <a:gd name="T71" fmla="*/ 0 h 57"/>
              <a:gd name="T72" fmla="*/ 10 w 1290"/>
              <a:gd name="T73" fmla="*/ 4 h 57"/>
              <a:gd name="T74" fmla="*/ 9 w 1290"/>
              <a:gd name="T75" fmla="*/ 6 h 57"/>
              <a:gd name="T76" fmla="*/ 10 w 1290"/>
              <a:gd name="T77" fmla="*/ 0 h 57"/>
              <a:gd name="T78" fmla="*/ 10 w 1290"/>
              <a:gd name="T79" fmla="*/ 4 h 57"/>
              <a:gd name="T80" fmla="*/ 9 w 1290"/>
              <a:gd name="T81" fmla="*/ 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9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194734" y="0"/>
            <a:ext cx="11696700" cy="6726238"/>
            <a:chOff x="92" y="0"/>
            <a:chExt cx="5526" cy="4237"/>
          </a:xfrm>
        </p:grpSpPr>
        <p:grpSp>
          <p:nvGrpSpPr>
            <p:cNvPr id="89091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8909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>
                  <a:gd name="T0" fmla="*/ 684 w 5526"/>
                  <a:gd name="T1" fmla="*/ 3 h 3828"/>
                  <a:gd name="T2" fmla="*/ 708 w 5526"/>
                  <a:gd name="T3" fmla="*/ 2 h 3828"/>
                  <a:gd name="T4" fmla="*/ 5523 w 5526"/>
                  <a:gd name="T5" fmla="*/ 0 h 3828"/>
                  <a:gd name="T6" fmla="*/ 5525 w 5526"/>
                  <a:gd name="T7" fmla="*/ 3827 h 3828"/>
                  <a:gd name="T8" fmla="*/ 0 w 5526"/>
                  <a:gd name="T9" fmla="*/ 3827 h 3828"/>
                  <a:gd name="T10" fmla="*/ 7 w 5526"/>
                  <a:gd name="T11" fmla="*/ 577 h 3828"/>
                  <a:gd name="T12" fmla="*/ 9 w 5526"/>
                  <a:gd name="T13" fmla="*/ 544 h 3828"/>
                  <a:gd name="T14" fmla="*/ 14 w 5526"/>
                  <a:gd name="T15" fmla="*/ 516 h 3828"/>
                  <a:gd name="T16" fmla="*/ 22 w 5526"/>
                  <a:gd name="T17" fmla="*/ 490 h 3828"/>
                  <a:gd name="T18" fmla="*/ 35 w 5526"/>
                  <a:gd name="T19" fmla="*/ 470 h 3828"/>
                  <a:gd name="T20" fmla="*/ 51 w 5526"/>
                  <a:gd name="T21" fmla="*/ 456 h 3828"/>
                  <a:gd name="T22" fmla="*/ 64 w 5526"/>
                  <a:gd name="T23" fmla="*/ 446 h 3828"/>
                  <a:gd name="T24" fmla="*/ 594 w 5526"/>
                  <a:gd name="T25" fmla="*/ 52 h 3828"/>
                  <a:gd name="T26" fmla="*/ 630 w 5526"/>
                  <a:gd name="T27" fmla="*/ 26 h 3828"/>
                  <a:gd name="T28" fmla="*/ 654 w 5526"/>
                  <a:gd name="T29" fmla="*/ 9 h 3828"/>
                  <a:gd name="T30" fmla="*/ 684 w 5526"/>
                  <a:gd name="T31" fmla="*/ 3 h 3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9093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8909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>
                    <a:gd name="T0" fmla="*/ 154 w 580"/>
                    <a:gd name="T1" fmla="*/ 440 h 533"/>
                    <a:gd name="T2" fmla="*/ 323 w 580"/>
                    <a:gd name="T3" fmla="*/ 493 h 533"/>
                    <a:gd name="T4" fmla="*/ 372 w 580"/>
                    <a:gd name="T5" fmla="*/ 517 h 533"/>
                    <a:gd name="T6" fmla="*/ 411 w 580"/>
                    <a:gd name="T7" fmla="*/ 532 h 533"/>
                    <a:gd name="T8" fmla="*/ 411 w 580"/>
                    <a:gd name="T9" fmla="*/ 497 h 533"/>
                    <a:gd name="T10" fmla="*/ 415 w 580"/>
                    <a:gd name="T11" fmla="*/ 440 h 533"/>
                    <a:gd name="T12" fmla="*/ 425 w 580"/>
                    <a:gd name="T13" fmla="*/ 395 h 533"/>
                    <a:gd name="T14" fmla="*/ 441 w 580"/>
                    <a:gd name="T15" fmla="*/ 326 h 533"/>
                    <a:gd name="T16" fmla="*/ 457 w 580"/>
                    <a:gd name="T17" fmla="*/ 276 h 533"/>
                    <a:gd name="T18" fmla="*/ 474 w 580"/>
                    <a:gd name="T19" fmla="*/ 240 h 533"/>
                    <a:gd name="T20" fmla="*/ 488 w 580"/>
                    <a:gd name="T21" fmla="*/ 190 h 533"/>
                    <a:gd name="T22" fmla="*/ 504 w 580"/>
                    <a:gd name="T23" fmla="*/ 149 h 533"/>
                    <a:gd name="T24" fmla="*/ 525 w 580"/>
                    <a:gd name="T25" fmla="*/ 102 h 533"/>
                    <a:gd name="T26" fmla="*/ 579 w 580"/>
                    <a:gd name="T27" fmla="*/ 0 h 533"/>
                    <a:gd name="T28" fmla="*/ 28 w 580"/>
                    <a:gd name="T29" fmla="*/ 398 h 533"/>
                    <a:gd name="T30" fmla="*/ 0 w 580"/>
                    <a:gd name="T31" fmla="*/ 420 h 533"/>
                    <a:gd name="T32" fmla="*/ 90 w 580"/>
                    <a:gd name="T33" fmla="*/ 423 h 533"/>
                    <a:gd name="T34" fmla="*/ 154 w 580"/>
                    <a:gd name="T35" fmla="*/ 440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hr-HR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09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>
                    <a:gd name="T0" fmla="*/ 0 w 620"/>
                    <a:gd name="T1" fmla="*/ 472 h 473"/>
                    <a:gd name="T2" fmla="*/ 15 w 620"/>
                    <a:gd name="T3" fmla="*/ 445 h 473"/>
                    <a:gd name="T4" fmla="*/ 61 w 620"/>
                    <a:gd name="T5" fmla="*/ 411 h 473"/>
                    <a:gd name="T6" fmla="*/ 619 w 620"/>
                    <a:gd name="T7" fmla="*/ 0 h 473"/>
                    <a:gd name="T8" fmla="*/ 466 w 620"/>
                    <a:gd name="T9" fmla="*/ 153 h 473"/>
                    <a:gd name="T10" fmla="*/ 366 w 620"/>
                    <a:gd name="T11" fmla="*/ 315 h 473"/>
                    <a:gd name="T12" fmla="*/ 301 w 620"/>
                    <a:gd name="T13" fmla="*/ 467 h 473"/>
                    <a:gd name="T14" fmla="*/ 222 w 620"/>
                    <a:gd name="T15" fmla="*/ 435 h 473"/>
                    <a:gd name="T16" fmla="*/ 132 w 620"/>
                    <a:gd name="T17" fmla="*/ 413 h 473"/>
                    <a:gd name="T18" fmla="*/ 76 w 620"/>
                    <a:gd name="T19" fmla="*/ 420 h 473"/>
                    <a:gd name="T20" fmla="*/ 30 w 620"/>
                    <a:gd name="T21" fmla="*/ 432 h 473"/>
                    <a:gd name="T22" fmla="*/ 0 w 620"/>
                    <a:gd name="T23" fmla="*/ 472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hr-HR" sz="18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89096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8909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09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09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9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10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91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30767" y="1216025"/>
            <a:ext cx="1076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8911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2441576"/>
            <a:ext cx="10752667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891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7333" y="6067426"/>
            <a:ext cx="318346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067426"/>
            <a:ext cx="430106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1333" y="6067426"/>
            <a:ext cx="28448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>
              <a:solidFill>
                <a:srgbClr val="000000"/>
              </a:solidFill>
            </a:endParaRPr>
          </a:p>
        </p:txBody>
      </p:sp>
      <p:sp>
        <p:nvSpPr>
          <p:cNvPr id="89115" name="Freeform 27"/>
          <p:cNvSpPr>
            <a:spLocks/>
          </p:cNvSpPr>
          <p:nvPr/>
        </p:nvSpPr>
        <p:spPr bwMode="auto">
          <a:xfrm>
            <a:off x="4872567" y="2257425"/>
            <a:ext cx="2730500" cy="90488"/>
          </a:xfrm>
          <a:custGeom>
            <a:avLst/>
            <a:gdLst>
              <a:gd name="T0" fmla="*/ 10 w 1290"/>
              <a:gd name="T1" fmla="*/ 0 h 57"/>
              <a:gd name="T2" fmla="*/ 0 w 1290"/>
              <a:gd name="T3" fmla="*/ 19 h 57"/>
              <a:gd name="T4" fmla="*/ 2 w 1290"/>
              <a:gd name="T5" fmla="*/ 40 h 57"/>
              <a:gd name="T6" fmla="*/ 28 w 1290"/>
              <a:gd name="T7" fmla="*/ 50 h 57"/>
              <a:gd name="T8" fmla="*/ 148 w 1290"/>
              <a:gd name="T9" fmla="*/ 53 h 57"/>
              <a:gd name="T10" fmla="*/ 297 w 1290"/>
              <a:gd name="T11" fmla="*/ 53 h 57"/>
              <a:gd name="T12" fmla="*/ 468 w 1290"/>
              <a:gd name="T13" fmla="*/ 53 h 57"/>
              <a:gd name="T14" fmla="*/ 667 w 1290"/>
              <a:gd name="T15" fmla="*/ 53 h 57"/>
              <a:gd name="T16" fmla="*/ 830 w 1290"/>
              <a:gd name="T17" fmla="*/ 53 h 57"/>
              <a:gd name="T18" fmla="*/ 993 w 1290"/>
              <a:gd name="T19" fmla="*/ 55 h 57"/>
              <a:gd name="T20" fmla="*/ 1139 w 1290"/>
              <a:gd name="T21" fmla="*/ 53 h 57"/>
              <a:gd name="T22" fmla="*/ 1226 w 1290"/>
              <a:gd name="T23" fmla="*/ 56 h 57"/>
              <a:gd name="T24" fmla="*/ 1279 w 1290"/>
              <a:gd name="T25" fmla="*/ 47 h 57"/>
              <a:gd name="T26" fmla="*/ 1289 w 1290"/>
              <a:gd name="T27" fmla="*/ 25 h 57"/>
              <a:gd name="T28" fmla="*/ 1275 w 1290"/>
              <a:gd name="T29" fmla="*/ 14 h 57"/>
              <a:gd name="T30" fmla="*/ 1274 w 1290"/>
              <a:gd name="T31" fmla="*/ 27 h 57"/>
              <a:gd name="T32" fmla="*/ 1261 w 1290"/>
              <a:gd name="T33" fmla="*/ 35 h 57"/>
              <a:gd name="T34" fmla="*/ 1236 w 1290"/>
              <a:gd name="T35" fmla="*/ 38 h 57"/>
              <a:gd name="T36" fmla="*/ 1196 w 1290"/>
              <a:gd name="T37" fmla="*/ 40 h 57"/>
              <a:gd name="T38" fmla="*/ 1121 w 1290"/>
              <a:gd name="T39" fmla="*/ 40 h 57"/>
              <a:gd name="T40" fmla="*/ 973 w 1290"/>
              <a:gd name="T41" fmla="*/ 40 h 57"/>
              <a:gd name="T42" fmla="*/ 844 w 1290"/>
              <a:gd name="T43" fmla="*/ 40 h 57"/>
              <a:gd name="T44" fmla="*/ 712 w 1290"/>
              <a:gd name="T45" fmla="*/ 38 h 57"/>
              <a:gd name="T46" fmla="*/ 584 w 1290"/>
              <a:gd name="T47" fmla="*/ 40 h 57"/>
              <a:gd name="T48" fmla="*/ 432 w 1290"/>
              <a:gd name="T49" fmla="*/ 42 h 57"/>
              <a:gd name="T50" fmla="*/ 315 w 1290"/>
              <a:gd name="T51" fmla="*/ 43 h 57"/>
              <a:gd name="T52" fmla="*/ 226 w 1290"/>
              <a:gd name="T53" fmla="*/ 40 h 57"/>
              <a:gd name="T54" fmla="*/ 141 w 1290"/>
              <a:gd name="T55" fmla="*/ 42 h 57"/>
              <a:gd name="T56" fmla="*/ 78 w 1290"/>
              <a:gd name="T57" fmla="*/ 40 h 57"/>
              <a:gd name="T58" fmla="*/ 41 w 1290"/>
              <a:gd name="T59" fmla="*/ 40 h 57"/>
              <a:gd name="T60" fmla="*/ 20 w 1290"/>
              <a:gd name="T61" fmla="*/ 35 h 57"/>
              <a:gd name="T62" fmla="*/ 14 w 1290"/>
              <a:gd name="T63" fmla="*/ 22 h 57"/>
              <a:gd name="T64" fmla="*/ 10 w 1290"/>
              <a:gd name="T65" fmla="*/ 4 h 57"/>
              <a:gd name="T66" fmla="*/ 5 w 1290"/>
              <a:gd name="T67" fmla="*/ 5 h 57"/>
              <a:gd name="T68" fmla="*/ 7 w 1290"/>
              <a:gd name="T69" fmla="*/ 6 h 57"/>
              <a:gd name="T70" fmla="*/ 10 w 1290"/>
              <a:gd name="T71" fmla="*/ 0 h 57"/>
              <a:gd name="T72" fmla="*/ 10 w 1290"/>
              <a:gd name="T73" fmla="*/ 4 h 57"/>
              <a:gd name="T74" fmla="*/ 9 w 1290"/>
              <a:gd name="T75" fmla="*/ 6 h 57"/>
              <a:gd name="T76" fmla="*/ 10 w 1290"/>
              <a:gd name="T77" fmla="*/ 0 h 57"/>
              <a:gd name="T78" fmla="*/ 10 w 1290"/>
              <a:gd name="T79" fmla="*/ 4 h 57"/>
              <a:gd name="T80" fmla="*/ 9 w 1290"/>
              <a:gd name="T81" fmla="*/ 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3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LJUDSKO TIJELO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44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57" y="2094757"/>
            <a:ext cx="8775510" cy="369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68" y="2177498"/>
            <a:ext cx="6952913" cy="38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7075" y="1216026"/>
            <a:ext cx="8077200" cy="989013"/>
          </a:xfrm>
        </p:spPr>
        <p:txBody>
          <a:bodyPr/>
          <a:lstStyle/>
          <a:p>
            <a:endParaRPr lang="hr-HR" sz="2800" b="1" dirty="0">
              <a:solidFill>
                <a:schemeClr val="accent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9" y="1779589"/>
            <a:ext cx="8064500" cy="3954462"/>
          </a:xfrm>
        </p:spPr>
        <p:txBody>
          <a:bodyPr/>
          <a:lstStyle/>
          <a:p>
            <a:pPr marL="0" indent="0">
              <a:buNone/>
            </a:pPr>
            <a:endParaRPr lang="hr-HR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4656138" y="3573464"/>
            <a:ext cx="2374900" cy="2160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ČOVJEKOV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ORGANIZAM</a:t>
            </a:r>
          </a:p>
        </p:txBody>
      </p:sp>
      <p:sp>
        <p:nvSpPr>
          <p:cNvPr id="111629" name="AutoShape 13"/>
          <p:cNvSpPr>
            <a:spLocks noChangeArrowheads="1"/>
          </p:cNvSpPr>
          <p:nvPr/>
        </p:nvSpPr>
        <p:spPr bwMode="auto">
          <a:xfrm rot="977846">
            <a:off x="2640014" y="2420939"/>
            <a:ext cx="2376487" cy="1368425"/>
          </a:xfrm>
          <a:prstGeom prst="rightArrow">
            <a:avLst>
              <a:gd name="adj1" fmla="val 50000"/>
              <a:gd name="adj2" fmla="val 43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SUSTAV ORGANA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1600" b="1">
                <a:solidFill>
                  <a:srgbClr val="000000"/>
                </a:solidFill>
              </a:rPr>
              <a:t> </a:t>
            </a:r>
            <a:r>
              <a:rPr lang="hr-HR" b="1">
                <a:solidFill>
                  <a:srgbClr val="000000"/>
                </a:solidFill>
              </a:rPr>
              <a:t>ZA KRETANJE</a:t>
            </a:r>
          </a:p>
        </p:txBody>
      </p:sp>
      <p:sp>
        <p:nvSpPr>
          <p:cNvPr id="111630" name="AutoShape 14"/>
          <p:cNvSpPr>
            <a:spLocks noChangeArrowheads="1"/>
          </p:cNvSpPr>
          <p:nvPr/>
        </p:nvSpPr>
        <p:spPr bwMode="auto">
          <a:xfrm>
            <a:off x="2135189" y="3789364"/>
            <a:ext cx="2376487" cy="1368425"/>
          </a:xfrm>
          <a:prstGeom prst="rightArrow">
            <a:avLst>
              <a:gd name="adj1" fmla="val 50000"/>
              <a:gd name="adj2" fmla="val 43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SUSTAV ORGANA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 ZA DISANJE</a:t>
            </a:r>
          </a:p>
        </p:txBody>
      </p:sp>
      <p:sp>
        <p:nvSpPr>
          <p:cNvPr id="111631" name="AutoShape 15"/>
          <p:cNvSpPr>
            <a:spLocks noChangeArrowheads="1"/>
          </p:cNvSpPr>
          <p:nvPr/>
        </p:nvSpPr>
        <p:spPr bwMode="auto">
          <a:xfrm rot="-781995">
            <a:off x="2566989" y="5300664"/>
            <a:ext cx="2376487" cy="1368425"/>
          </a:xfrm>
          <a:prstGeom prst="rightArrow">
            <a:avLst>
              <a:gd name="adj1" fmla="val 50000"/>
              <a:gd name="adj2" fmla="val 43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SUSTAV ORGANA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1600" b="1">
                <a:solidFill>
                  <a:srgbClr val="000000"/>
                </a:solidFill>
              </a:rPr>
              <a:t> </a:t>
            </a:r>
            <a:r>
              <a:rPr lang="hr-HR" b="1">
                <a:solidFill>
                  <a:srgbClr val="000000"/>
                </a:solidFill>
              </a:rPr>
              <a:t>ZA IZLUČIVANJE</a:t>
            </a:r>
          </a:p>
        </p:txBody>
      </p:sp>
      <p:sp>
        <p:nvSpPr>
          <p:cNvPr id="111632" name="AutoShape 16"/>
          <p:cNvSpPr>
            <a:spLocks noChangeArrowheads="1"/>
          </p:cNvSpPr>
          <p:nvPr/>
        </p:nvSpPr>
        <p:spPr bwMode="auto">
          <a:xfrm rot="-1035166">
            <a:off x="6743700" y="2420939"/>
            <a:ext cx="2376488" cy="1368425"/>
          </a:xfrm>
          <a:prstGeom prst="leftArrow">
            <a:avLst>
              <a:gd name="adj1" fmla="val 50000"/>
              <a:gd name="adj2" fmla="val 43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SUSTAV ORGANA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ZA PROBAVU</a:t>
            </a:r>
          </a:p>
        </p:txBody>
      </p:sp>
      <p:sp>
        <p:nvSpPr>
          <p:cNvPr id="111635" name="AutoShape 19"/>
          <p:cNvSpPr>
            <a:spLocks noChangeArrowheads="1"/>
          </p:cNvSpPr>
          <p:nvPr/>
        </p:nvSpPr>
        <p:spPr bwMode="auto">
          <a:xfrm>
            <a:off x="7391400" y="3860801"/>
            <a:ext cx="2376488" cy="1368425"/>
          </a:xfrm>
          <a:prstGeom prst="leftArrow">
            <a:avLst>
              <a:gd name="adj1" fmla="val 50000"/>
              <a:gd name="adj2" fmla="val 43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SUSTAV ORGANA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ZA KRVOTOK</a:t>
            </a:r>
          </a:p>
        </p:txBody>
      </p:sp>
      <p:sp>
        <p:nvSpPr>
          <p:cNvPr id="111636" name="AutoShape 20"/>
          <p:cNvSpPr>
            <a:spLocks noChangeArrowheads="1"/>
          </p:cNvSpPr>
          <p:nvPr/>
        </p:nvSpPr>
        <p:spPr bwMode="auto">
          <a:xfrm rot="697199">
            <a:off x="6959600" y="5229226"/>
            <a:ext cx="2376488" cy="1368425"/>
          </a:xfrm>
          <a:prstGeom prst="leftArrow">
            <a:avLst>
              <a:gd name="adj1" fmla="val 50000"/>
              <a:gd name="adj2" fmla="val 43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b="1">
                <a:solidFill>
                  <a:srgbClr val="000000"/>
                </a:solidFill>
              </a:rPr>
              <a:t>ŽIVČANI SUSTAV</a:t>
            </a:r>
          </a:p>
        </p:txBody>
      </p:sp>
    </p:spTree>
    <p:extLst>
      <p:ext uri="{BB962C8B-B14F-4D97-AF65-F5344CB8AC3E}">
        <p14:creationId xmlns:p14="http://schemas.microsoft.com/office/powerpoint/2010/main" val="36263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4716" y="2441576"/>
            <a:ext cx="11208351" cy="3502025"/>
          </a:xfrm>
        </p:spPr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GLAVNI DIJELOVI TIJELA: </a:t>
            </a:r>
            <a:r>
              <a:rPr lang="hr-HR" dirty="0" smtClean="0"/>
              <a:t>glava, trup i udovi (ruke i noge)</a:t>
            </a:r>
          </a:p>
          <a:p>
            <a:r>
              <a:rPr lang="hr-HR" dirty="0" smtClean="0"/>
              <a:t>Ljudsko tijelo s</a:t>
            </a:r>
            <a:r>
              <a:rPr lang="vi-VN" dirty="0" smtClean="0"/>
              <a:t>astoji se od mnogo organa koji rade zajedno i čine </a:t>
            </a:r>
            <a:r>
              <a:rPr lang="vi-VN" dirty="0" smtClean="0">
                <a:solidFill>
                  <a:srgbClr val="C00000"/>
                </a:solidFill>
              </a:rPr>
              <a:t>organizam</a:t>
            </a:r>
            <a:r>
              <a:rPr lang="hr-HR" dirty="0" smtClean="0"/>
              <a:t>.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SUSTAV ORGANA ZA KRETANJE: </a:t>
            </a:r>
            <a:r>
              <a:rPr lang="hr-HR" dirty="0" smtClean="0"/>
              <a:t>kosti i mišići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1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ćemo zaštititi organe za kretanje?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57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Građa tijela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r-HR" sz="2400" dirty="0"/>
              <a:t>Čovjekovo tijelo sastoji </a:t>
            </a:r>
            <a:r>
              <a:rPr lang="hr-HR" sz="2400" dirty="0" smtClean="0"/>
              <a:t>se od </a:t>
            </a:r>
            <a:r>
              <a:rPr lang="hr-HR" sz="2400" dirty="0"/>
              <a:t>više dijelova.</a:t>
            </a:r>
          </a:p>
          <a:p>
            <a:r>
              <a:rPr lang="hr-HR" sz="2400" dirty="0"/>
              <a:t>Glavni dijelovi su: </a:t>
            </a:r>
            <a:r>
              <a:rPr lang="hr-HR" sz="2400" b="1" dirty="0"/>
              <a:t>glava,</a:t>
            </a:r>
            <a:r>
              <a:rPr lang="hr-HR" sz="2400" dirty="0"/>
              <a:t> </a:t>
            </a:r>
            <a:r>
              <a:rPr lang="hr-HR" sz="2400" b="1" dirty="0"/>
              <a:t>trup i udovi</a:t>
            </a:r>
            <a:r>
              <a:rPr lang="hr-HR" sz="2400" dirty="0"/>
              <a:t>. Glava je s trupom povezana </a:t>
            </a:r>
            <a:r>
              <a:rPr lang="hr-HR" sz="2400" b="1" dirty="0"/>
              <a:t>vratom.</a:t>
            </a:r>
            <a:r>
              <a:rPr lang="hr-HR" sz="2400" dirty="0"/>
              <a:t> </a:t>
            </a:r>
          </a:p>
          <a:p>
            <a:r>
              <a:rPr lang="hr-HR" sz="2400" dirty="0"/>
              <a:t>Ruke i noge čine </a:t>
            </a:r>
            <a:r>
              <a:rPr lang="hr-HR" sz="2400" b="1" dirty="0"/>
              <a:t>udove.</a:t>
            </a:r>
          </a:p>
          <a:p>
            <a:r>
              <a:rPr lang="hr-HR" sz="2400" dirty="0"/>
              <a:t>U tijelu se nalaze </a:t>
            </a:r>
            <a:r>
              <a:rPr lang="hr-HR" sz="2400" b="1" dirty="0"/>
              <a:t>unutarnji organi</a:t>
            </a:r>
            <a:r>
              <a:rPr lang="hr-HR" sz="2400" dirty="0"/>
              <a:t> i njih ne možemo vidjeti prostim okom.</a:t>
            </a:r>
          </a:p>
        </p:txBody>
      </p:sp>
      <p:pic>
        <p:nvPicPr>
          <p:cNvPr id="91141" name="Picture 4" descr="tijelo.jpg"/>
          <p:cNvPicPr>
            <a:picLocks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2263" y="2060576"/>
            <a:ext cx="21082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7967663" y="24209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7680326" y="33575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8616951" y="4221163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V="1">
            <a:off x="8112126" y="4797426"/>
            <a:ext cx="12239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9120189" y="2349501"/>
            <a:ext cx="11525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dirty="0"/>
              <a:t>GLAVA</a:t>
            </a:r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8832850" y="3284538"/>
            <a:ext cx="13668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/>
              <a:t>TRUP</a:t>
            </a:r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>
            <a:off x="6959600" y="4076701"/>
            <a:ext cx="23764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7319964" y="47974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9048750" y="4581525"/>
            <a:ext cx="12954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/>
              <a:t>UDOVI</a:t>
            </a:r>
          </a:p>
        </p:txBody>
      </p:sp>
    </p:spTree>
    <p:extLst>
      <p:ext uri="{BB962C8B-B14F-4D97-AF65-F5344CB8AC3E}">
        <p14:creationId xmlns:p14="http://schemas.microsoft.com/office/powerpoint/2010/main" val="12592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0" grpId="0" animBg="1"/>
      <p:bldP spid="91151" grpId="0" animBg="1"/>
      <p:bldP spid="911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39"/>
            <a:ext cx="8229600" cy="5483225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hr-HR" b="1" dirty="0" smtClean="0"/>
              <a:t>-Ljudsko tijelo je složene građe.</a:t>
            </a:r>
          </a:p>
          <a:p>
            <a:pPr>
              <a:buNone/>
              <a:defRPr/>
            </a:pPr>
            <a:r>
              <a:rPr lang="hr-HR" b="1" dirty="0"/>
              <a:t>-</a:t>
            </a:r>
            <a:r>
              <a:rPr lang="hr-HR" b="1" dirty="0" smtClean="0"/>
              <a:t>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Koji su glavni dijelovi čovjekovog tijela?</a:t>
            </a:r>
          </a:p>
          <a:p>
            <a:pPr>
              <a:buNone/>
              <a:defRPr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- glava</a:t>
            </a:r>
          </a:p>
          <a:p>
            <a:pPr>
              <a:buNone/>
              <a:defRPr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- trup</a:t>
            </a:r>
          </a:p>
          <a:p>
            <a:pPr>
              <a:buNone/>
              <a:defRPr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- udovi –ruke i noge</a:t>
            </a:r>
          </a:p>
          <a:p>
            <a:pPr>
              <a:buNone/>
              <a:defRPr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  <a:defRPr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Glavni dijelovi se sastoje od manjih dijelova koje nazivamo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organi. </a:t>
            </a:r>
          </a:p>
          <a:p>
            <a:pPr>
              <a:buFontTx/>
              <a:buChar char="-"/>
              <a:defRPr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Organi obavljaju pojedine funkcije i povezani su s drugim organima te tvore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sustav organa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organizam.  Nijedan organ ne radi zasebno.</a:t>
            </a:r>
          </a:p>
          <a:p>
            <a:pPr>
              <a:buFontTx/>
              <a:buChar char="-"/>
              <a:defRPr/>
            </a:pPr>
            <a:endParaRPr lang="hr-HR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228600"/>
            <a:ext cx="8077200" cy="914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hr-HR" altLang="sr-Latn-RS" sz="3600" b="1"/>
              <a:t>SUSTAV ORGANA ZA KRETANJE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2514600"/>
            <a:ext cx="8229600" cy="3962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                   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1"/>
            <a:ext cx="1582738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7924800" y="2514600"/>
          <a:ext cx="2209800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r:id="rId5" imgW="1707120" imgH="2754360" progId="CorelDRAW.Graphic.12">
                  <p:embed/>
                </p:oleObj>
              </mc:Choice>
              <mc:Fallback>
                <p:oleObj r:id="rId5" imgW="1707120" imgH="27543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514600"/>
                        <a:ext cx="2209800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7" name="Group 27"/>
          <p:cNvGrpSpPr>
            <a:grpSpLocks/>
          </p:cNvGrpSpPr>
          <p:nvPr/>
        </p:nvGrpSpPr>
        <p:grpSpPr bwMode="auto">
          <a:xfrm>
            <a:off x="2209800" y="1219200"/>
            <a:ext cx="1676400" cy="863600"/>
            <a:chOff x="432" y="768"/>
            <a:chExt cx="1056" cy="544"/>
          </a:xfrm>
        </p:grpSpPr>
        <p:sp>
          <p:nvSpPr>
            <p:cNvPr id="5131" name="Text Box 20"/>
            <p:cNvSpPr txBox="1">
              <a:spLocks noChangeArrowheads="1"/>
            </p:cNvSpPr>
            <p:nvPr/>
          </p:nvSpPr>
          <p:spPr bwMode="auto">
            <a:xfrm>
              <a:off x="432" y="1056"/>
              <a:ext cx="864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hr-HR" altLang="sr-Latn-RS" sz="2000" b="1">
                  <a:latin typeface="Arial" panose="020B0604020202020204" pitchFamily="34" charset="0"/>
                </a:rPr>
                <a:t>KOSTI</a:t>
              </a:r>
            </a:p>
          </p:txBody>
        </p:sp>
        <p:sp>
          <p:nvSpPr>
            <p:cNvPr id="5132" name="Line 22"/>
            <p:cNvSpPr>
              <a:spLocks noChangeShapeType="1"/>
            </p:cNvSpPr>
            <p:nvPr/>
          </p:nvSpPr>
          <p:spPr bwMode="auto">
            <a:xfrm flipH="1">
              <a:off x="1104" y="76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8077200" y="1219200"/>
            <a:ext cx="1295400" cy="939800"/>
            <a:chOff x="4128" y="768"/>
            <a:chExt cx="816" cy="592"/>
          </a:xfrm>
        </p:grpSpPr>
        <p:sp>
          <p:nvSpPr>
            <p:cNvPr id="5129" name="Text Box 21"/>
            <p:cNvSpPr txBox="1">
              <a:spLocks noChangeArrowheads="1"/>
            </p:cNvSpPr>
            <p:nvPr/>
          </p:nvSpPr>
          <p:spPr bwMode="auto">
            <a:xfrm>
              <a:off x="4128" y="1104"/>
              <a:ext cx="816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hr-HR" altLang="sr-Latn-RS" sz="2000" b="1">
                  <a:latin typeface="Arial" panose="020B0604020202020204" pitchFamily="34" charset="0"/>
                </a:rPr>
                <a:t>MIŠIĆI</a:t>
              </a:r>
            </a:p>
          </p:txBody>
        </p:sp>
        <p:sp>
          <p:nvSpPr>
            <p:cNvPr id="5130" name="Line 23"/>
            <p:cNvSpPr>
              <a:spLocks noChangeShapeType="1"/>
            </p:cNvSpPr>
            <p:nvPr/>
          </p:nvSpPr>
          <p:spPr bwMode="auto">
            <a:xfrm>
              <a:off x="4128" y="768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267200" y="2590800"/>
            <a:ext cx="3276600" cy="323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b="1">
                <a:latin typeface="Arial" panose="020B0604020202020204" pitchFamily="34" charset="0"/>
              </a:rPr>
              <a:t>Kosti su čvrsti dijelovi tijela, povezane su u kostur i za njih su vezani mišići.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b="1">
                <a:latin typeface="Arial" panose="020B0604020202020204" pitchFamily="34" charset="0"/>
              </a:rPr>
              <a:t>Stezanjem i opuštanjem mišića pokreću se kosti.</a:t>
            </a:r>
          </a:p>
        </p:txBody>
      </p:sp>
    </p:spTree>
    <p:extLst>
      <p:ext uri="{BB962C8B-B14F-4D97-AF65-F5344CB8AC3E}">
        <p14:creationId xmlns:p14="http://schemas.microsoft.com/office/powerpoint/2010/main" val="336896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2424113" y="1052513"/>
            <a:ext cx="8064500" cy="647700"/>
          </a:xfrm>
        </p:spPr>
        <p:txBody>
          <a:bodyPr/>
          <a:lstStyle/>
          <a:p>
            <a:pPr>
              <a:buFontTx/>
              <a:buNone/>
            </a:pPr>
            <a:r>
              <a:rPr lang="hr-HR" b="1">
                <a:solidFill>
                  <a:schemeClr val="accent2"/>
                </a:solidFill>
              </a:rPr>
              <a:t>b)</a:t>
            </a:r>
            <a:r>
              <a:rPr lang="hr-HR">
                <a:solidFill>
                  <a:schemeClr val="accent2"/>
                </a:solidFill>
              </a:rPr>
              <a:t> </a:t>
            </a:r>
            <a:r>
              <a:rPr lang="hr-HR" b="1">
                <a:solidFill>
                  <a:schemeClr val="accent2"/>
                </a:solidFill>
              </a:rPr>
              <a:t>Sustav organa za kretanje</a:t>
            </a:r>
            <a:endParaRPr lang="hr-HR" b="1"/>
          </a:p>
        </p:txBody>
      </p:sp>
      <p:pic>
        <p:nvPicPr>
          <p:cNvPr id="92168" name="Picture 8" descr="kostur1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1" y="1628776"/>
            <a:ext cx="2938463" cy="4968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4872039" y="2205039"/>
            <a:ext cx="4772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sz="2400"/>
              <a:t>Kosti su čvrsti dijelovi tijela i </a:t>
            </a:r>
          </a:p>
          <a:p>
            <a:r>
              <a:rPr lang="hr-HR" sz="2400"/>
              <a:t>povezane su u kostur.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4924425" y="3305175"/>
            <a:ext cx="50369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sz="2400" dirty="0"/>
              <a:t>Osnovni dio kostura je </a:t>
            </a:r>
            <a:r>
              <a:rPr lang="hr-HR" sz="2400" b="1" dirty="0"/>
              <a:t>kralježnica.</a:t>
            </a:r>
            <a:r>
              <a:rPr lang="hr-HR" sz="2400" dirty="0"/>
              <a:t> Na</a:t>
            </a:r>
          </a:p>
          <a:p>
            <a:r>
              <a:rPr lang="hr-HR" sz="2400" dirty="0"/>
              <a:t>nju se vežu kosti glave, trupa i udova.</a:t>
            </a:r>
          </a:p>
          <a:p>
            <a:endParaRPr lang="hr-HR" sz="2400" dirty="0"/>
          </a:p>
          <a:p>
            <a:r>
              <a:rPr lang="hr-HR" sz="2400" dirty="0"/>
              <a:t>Kosti udova su spojene </a:t>
            </a:r>
            <a:r>
              <a:rPr lang="hr-HR" sz="2400" b="1" dirty="0"/>
              <a:t>zglobovima</a:t>
            </a:r>
            <a:r>
              <a:rPr lang="hr-HR" sz="2400" dirty="0"/>
              <a:t> i</a:t>
            </a:r>
          </a:p>
          <a:p>
            <a:r>
              <a:rPr lang="hr-HR" sz="2400" dirty="0"/>
              <a:t>mogu se pomicati.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4943475" y="1773238"/>
            <a:ext cx="208915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accent2"/>
                </a:solidFill>
              </a:rPr>
              <a:t>KOSTI</a:t>
            </a:r>
          </a:p>
        </p:txBody>
      </p:sp>
    </p:spTree>
    <p:extLst>
      <p:ext uri="{BB962C8B-B14F-4D97-AF65-F5344CB8AC3E}">
        <p14:creationId xmlns:p14="http://schemas.microsoft.com/office/powerpoint/2010/main" val="13312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/>
      <p:bldP spid="92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052514"/>
            <a:ext cx="8496300" cy="3502025"/>
          </a:xfrm>
        </p:spPr>
        <p:txBody>
          <a:bodyPr/>
          <a:lstStyle/>
          <a:p>
            <a:pPr>
              <a:buFontTx/>
              <a:buNone/>
            </a:pPr>
            <a:r>
              <a:rPr lang="hr-HR"/>
              <a:t>	   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424113" y="1052513"/>
            <a:ext cx="8064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hr-HR">
                <a:solidFill>
                  <a:schemeClr val="accent2"/>
                </a:solidFill>
              </a:rPr>
              <a:t>.</a:t>
            </a:r>
            <a:r>
              <a:rPr lang="hr-HR" b="1">
                <a:solidFill>
                  <a:schemeClr val="accent2"/>
                </a:solidFill>
              </a:rPr>
              <a:t>MIŠIĆI</a:t>
            </a:r>
            <a:endParaRPr lang="hr-HR" b="1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919288" y="1700213"/>
            <a:ext cx="349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hr-HR" sz="2400"/>
              <a:t>za kosti su vezani </a:t>
            </a:r>
            <a:r>
              <a:rPr lang="hr-HR" sz="2800" b="1"/>
              <a:t>mišići.</a:t>
            </a:r>
          </a:p>
        </p:txBody>
      </p:sp>
      <p:pic>
        <p:nvPicPr>
          <p:cNvPr id="94215" name="Picture 7" descr="misici"/>
          <p:cNvPicPr>
            <a:picLocks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1901" y="1052514"/>
            <a:ext cx="3565525" cy="540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919288" y="2205039"/>
            <a:ext cx="420839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hr-HR" sz="2400"/>
              <a:t>mišići povezani s kostima,</a:t>
            </a:r>
          </a:p>
          <a:p>
            <a:r>
              <a:rPr lang="hr-HR" sz="2400"/>
              <a:t> stezanjem i opuštanjem,</a:t>
            </a:r>
          </a:p>
          <a:p>
            <a:r>
              <a:rPr lang="hr-HR" sz="2400"/>
              <a:t> pokreću kosti.</a:t>
            </a:r>
          </a:p>
          <a:p>
            <a:pPr>
              <a:buFontTx/>
              <a:buChar char="•"/>
            </a:pPr>
            <a:r>
              <a:rPr lang="hr-HR" sz="2400"/>
              <a:t>njihovim radom </a:t>
            </a:r>
            <a:r>
              <a:rPr lang="hr-HR" sz="2800" b="1"/>
              <a:t>možemo</a:t>
            </a:r>
          </a:p>
          <a:p>
            <a:r>
              <a:rPr lang="hr-HR" sz="2800" b="1"/>
              <a:t> upravljati</a:t>
            </a:r>
            <a:endParaRPr lang="hr-HR" sz="2400"/>
          </a:p>
          <a:p>
            <a:pPr>
              <a:buFontTx/>
              <a:buChar char="•"/>
            </a:pPr>
            <a:r>
              <a:rPr lang="hr-HR" sz="2400"/>
              <a:t> na rad srca i unutarnjih organa</a:t>
            </a:r>
          </a:p>
          <a:p>
            <a:r>
              <a:rPr lang="hr-HR" sz="2400"/>
              <a:t>ne možemo</a:t>
            </a:r>
          </a:p>
        </p:txBody>
      </p:sp>
    </p:spTree>
    <p:extLst>
      <p:ext uri="{BB962C8B-B14F-4D97-AF65-F5344CB8AC3E}">
        <p14:creationId xmlns:p14="http://schemas.microsoft.com/office/powerpoint/2010/main" val="102018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7351713" y="692150"/>
            <a:ext cx="279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0000FF"/>
                </a:solidFill>
              </a:rPr>
              <a:t>ZANIMLJIVOSTI!!!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547939" y="1311276"/>
            <a:ext cx="75777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CC00CC"/>
                </a:solidFill>
              </a:rPr>
              <a:t>Kostur je okosnica našeg tijela. Da ga nema, bili bismo tako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CC00CC"/>
                </a:solidFill>
              </a:rPr>
              <a:t>mekani da ne bismo mogli stajati.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847851" y="2276476"/>
            <a:ext cx="81652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008000"/>
                </a:solidFill>
              </a:rPr>
              <a:t>Neke kosti štite naše najosjetljivije organe: lubanja štiti mozak,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008000"/>
                </a:solidFill>
              </a:rPr>
              <a:t>rebra su poput krletke oko srca i pluća.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043114" y="3254376"/>
            <a:ext cx="84257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FF33CC"/>
                </a:solidFill>
              </a:rPr>
              <a:t>Neke kosti sadrže koštanu srž koja proizvodi crvena krvna zrnca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FF33CC"/>
                </a:solidFill>
              </a:rPr>
              <a:t>važan sastojak naše krvi.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1803401" y="4257676"/>
            <a:ext cx="847700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3333CC"/>
                </a:solidFill>
              </a:rPr>
              <a:t>Najviši čovjek na svijetu je u dobi od 21 godine bio visok svega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3333CC"/>
                </a:solidFill>
              </a:rPr>
              <a:t>1m i 18cm. Kad je imao 31 godinu, bio je visok 2 m i 18 cm. Umro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3333CC"/>
                </a:solidFill>
              </a:rPr>
              <a:t>je u dobi od 51 godine i tada je bio visok 2m i 72 cm. 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2043113" y="5630864"/>
            <a:ext cx="81852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FF0000"/>
                </a:solidFill>
              </a:rPr>
              <a:t>Najveća kost je </a:t>
            </a:r>
            <a:r>
              <a:rPr lang="hr-HR" sz="2400" b="1">
                <a:solidFill>
                  <a:srgbClr val="FF0000"/>
                </a:solidFill>
              </a:rPr>
              <a:t>femur</a:t>
            </a:r>
            <a:r>
              <a:rPr lang="hr-HR" sz="2400">
                <a:solidFill>
                  <a:srgbClr val="FF0000"/>
                </a:solidFill>
              </a:rPr>
              <a:t> – bedrena kost. Može biti dugačka 50 cm.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FF0000"/>
                </a:solidFill>
              </a:rPr>
              <a:t>Najmanja je </a:t>
            </a:r>
            <a:r>
              <a:rPr lang="hr-HR" sz="2400" b="1">
                <a:solidFill>
                  <a:srgbClr val="FF0000"/>
                </a:solidFill>
              </a:rPr>
              <a:t>stremen</a:t>
            </a:r>
            <a:r>
              <a:rPr lang="hr-HR" sz="2400">
                <a:solidFill>
                  <a:srgbClr val="FF0000"/>
                </a:solidFill>
              </a:rPr>
              <a:t> – svega 3 mm. Nalazi se u uhu.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343275" y="2009776"/>
            <a:ext cx="498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3271838" y="2917826"/>
            <a:ext cx="498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3271838" y="3925888"/>
            <a:ext cx="498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3271838" y="5294313"/>
            <a:ext cx="498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</p:spTree>
    <p:extLst>
      <p:ext uri="{BB962C8B-B14F-4D97-AF65-F5344CB8AC3E}">
        <p14:creationId xmlns:p14="http://schemas.microsoft.com/office/powerpoint/2010/main" val="338073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  <p:bldP spid="96262" grpId="0"/>
      <p:bldP spid="96263" grpId="0"/>
      <p:bldP spid="96264" grpId="0"/>
      <p:bldP spid="96265" grpId="0"/>
      <p:bldP spid="96268" grpId="0"/>
      <p:bldP spid="96269" grpId="0"/>
      <p:bldP spid="96270" grpId="0"/>
      <p:bldP spid="96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7351713" y="692150"/>
            <a:ext cx="279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0000FF"/>
                </a:solidFill>
              </a:rPr>
              <a:t>ZANIMLJIVOSTI!!!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547939" y="1311276"/>
            <a:ext cx="75729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CC00CC"/>
                </a:solidFill>
              </a:rPr>
              <a:t>Naših 650 mišića omogućuju sve naše pokrete, izraze 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CC00CC"/>
                </a:solidFill>
              </a:rPr>
              <a:t>položaje našeg tijela: smijeh, namigivanje, hodanje, disanje,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CC00CC"/>
                </a:solidFill>
              </a:rPr>
              <a:t>jedenje...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495551" y="3068639"/>
            <a:ext cx="75680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008000"/>
                </a:solidFill>
              </a:rPr>
              <a:t>Neki mišići rade kad im mi to naredimo, a neki, poput srca,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008000"/>
                </a:solidFill>
              </a:rPr>
              <a:t>rade automatski.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382838" y="4335464"/>
            <a:ext cx="71657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3333CC"/>
                </a:solidFill>
              </a:rPr>
              <a:t>Mišići predstavljaju gotovo polovinu težine našeg tijela.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3333CC"/>
                </a:solidFill>
              </a:rPr>
              <a:t>Dijete teško 30 kg ima 12 kg mišića.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532064" y="5805488"/>
            <a:ext cx="723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>
                <a:solidFill>
                  <a:srgbClr val="FF0000"/>
                </a:solidFill>
              </a:rPr>
              <a:t>Da bismo učinili samo jedan korak, koristimo 200 mišića.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3919538" y="2565401"/>
            <a:ext cx="498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848100" y="3925888"/>
            <a:ext cx="498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3919538" y="5294313"/>
            <a:ext cx="498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</p:spTree>
    <p:extLst>
      <p:ext uri="{BB962C8B-B14F-4D97-AF65-F5344CB8AC3E}">
        <p14:creationId xmlns:p14="http://schemas.microsoft.com/office/powerpoint/2010/main" val="12577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3" grpId="0"/>
      <p:bldP spid="99334" grpId="0"/>
      <p:bldP spid="99335" grpId="0"/>
      <p:bldP spid="99337" grpId="0"/>
      <p:bldP spid="99338" grpId="0"/>
      <p:bldP spid="99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9" y="928688"/>
            <a:ext cx="4027487" cy="628650"/>
          </a:xfrm>
        </p:spPr>
        <p:txBody>
          <a:bodyPr/>
          <a:lstStyle/>
          <a:p>
            <a:r>
              <a:rPr lang="hr-HR" sz="4000"/>
              <a:t>igra asocijacija</a:t>
            </a:r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2135189" y="2349500"/>
            <a:ext cx="2592387" cy="6477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OČI</a:t>
            </a:r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2135189" y="2997200"/>
            <a:ext cx="2592387" cy="6477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USTA</a:t>
            </a: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2135189" y="3644900"/>
            <a:ext cx="2592387" cy="6477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NOS</a:t>
            </a: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2135189" y="4365625"/>
            <a:ext cx="2592387" cy="647700"/>
          </a:xfrm>
          <a:prstGeom prst="flowChartProcess">
            <a:avLst/>
          </a:prstGeom>
          <a:solidFill>
            <a:srgbClr val="FF33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GLAVA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4799014" y="2349500"/>
            <a:ext cx="2592387" cy="6477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RUKE</a:t>
            </a: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4799014" y="2997200"/>
            <a:ext cx="2592387" cy="6477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NOGE</a:t>
            </a: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4799014" y="3644900"/>
            <a:ext cx="2592387" cy="6477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POKRET</a:t>
            </a:r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4799014" y="4365625"/>
            <a:ext cx="2592387" cy="647700"/>
          </a:xfrm>
          <a:prstGeom prst="flowChartProcess">
            <a:avLst/>
          </a:prstGeom>
          <a:solidFill>
            <a:srgbClr val="3399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UDOVI</a:t>
            </a: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7464425" y="2349500"/>
            <a:ext cx="2592388" cy="647700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PRSA</a:t>
            </a: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7464425" y="2997200"/>
            <a:ext cx="2592388" cy="647700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LEĐA</a:t>
            </a:r>
          </a:p>
        </p:txBody>
      </p: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7464425" y="3644900"/>
            <a:ext cx="2592388" cy="647700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</a:rPr>
              <a:t>TRBUH</a:t>
            </a: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7464425" y="4365625"/>
            <a:ext cx="2592388" cy="647700"/>
          </a:xfrm>
          <a:prstGeom prst="flowChartProcess">
            <a:avLst/>
          </a:prstGeom>
          <a:solidFill>
            <a:srgbClr val="00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TRUP</a:t>
            </a:r>
          </a:p>
        </p:txBody>
      </p:sp>
      <p:sp>
        <p:nvSpPr>
          <p:cNvPr id="110607" name="AutoShape 15"/>
          <p:cNvSpPr>
            <a:spLocks noChangeArrowheads="1"/>
          </p:cNvSpPr>
          <p:nvPr/>
        </p:nvSpPr>
        <p:spPr bwMode="auto">
          <a:xfrm>
            <a:off x="2279650" y="5157788"/>
            <a:ext cx="7632700" cy="647700"/>
          </a:xfrm>
          <a:prstGeom prst="flowChartProcess">
            <a:avLst/>
          </a:prstGeom>
          <a:gradFill rotWithShape="1">
            <a:gsLst>
              <a:gs pos="0">
                <a:srgbClr val="E3E753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400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TIJELO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3287713" y="2054226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5975350" y="2054226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8639175" y="2054226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1909763" y="2486026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1847850" y="31416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1847850" y="37099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1016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0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0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0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0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06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0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0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0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0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0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0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0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0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0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0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0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0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0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CLIPBO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IPBO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CLIPBO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IPBO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CLIPBO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IPBO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564</Words>
  <Application>Microsoft Office PowerPoint</Application>
  <PresentationFormat>Široki zaslon</PresentationFormat>
  <Paragraphs>109</Paragraphs>
  <Slides>14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4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Monotype Sorts</vt:lpstr>
      <vt:lpstr>Times New Roman</vt:lpstr>
      <vt:lpstr>Wingdings</vt:lpstr>
      <vt:lpstr>Tema sustava Office</vt:lpstr>
      <vt:lpstr>CLIPBORD</vt:lpstr>
      <vt:lpstr>1_CLIPBORD</vt:lpstr>
      <vt:lpstr>2_CLIPBORD</vt:lpstr>
      <vt:lpstr>CorelDRAW.Graphic.12</vt:lpstr>
      <vt:lpstr>LJUDSKO TIJELO</vt:lpstr>
      <vt:lpstr>a) Građa tijela</vt:lpstr>
      <vt:lpstr>PowerPointova prezentacija</vt:lpstr>
      <vt:lpstr>SUSTAV ORGANA ZA KRETANJE</vt:lpstr>
      <vt:lpstr>PowerPointova prezentacija</vt:lpstr>
      <vt:lpstr>PowerPointova prezentacija</vt:lpstr>
      <vt:lpstr>PowerPointova prezentacija</vt:lpstr>
      <vt:lpstr>PowerPointova prezentacija</vt:lpstr>
      <vt:lpstr>igra asocijacija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LJUDSKO TIJELO</dc:title>
  <dc:creator>HP</dc:creator>
  <cp:lastModifiedBy>HP</cp:lastModifiedBy>
  <cp:revision>2</cp:revision>
  <dcterms:created xsi:type="dcterms:W3CDTF">2020-02-11T21:33:30Z</dcterms:created>
  <dcterms:modified xsi:type="dcterms:W3CDTF">2020-02-11T21:43:13Z</dcterms:modified>
</cp:coreProperties>
</file>